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sldIdLst>
    <p:sldId id="257" r:id="rId2"/>
    <p:sldId id="256" r:id="rId3"/>
    <p:sldId id="259" r:id="rId4"/>
    <p:sldId id="260" r:id="rId5"/>
    <p:sldId id="261" r:id="rId6"/>
    <p:sldId id="262" r:id="rId7"/>
    <p:sldId id="263" r:id="rId8"/>
    <p:sldId id="26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1B1EF2E-3240-446E-ABEC-A68AAC1AA6DF}">
          <p14:sldIdLst>
            <p14:sldId id="257"/>
            <p14:sldId id="256"/>
            <p14:sldId id="259"/>
            <p14:sldId id="260"/>
            <p14:sldId id="261"/>
            <p14:sldId id="262"/>
            <p14:sldId id="263"/>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D7E"/>
    <a:srgbClr val="1B5183"/>
    <a:srgbClr val="52495F"/>
    <a:srgbClr val="524960"/>
    <a:srgbClr val="544B62"/>
    <a:srgbClr val="51495F"/>
    <a:srgbClr val="B6D4F0"/>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73" d="100"/>
          <a:sy n="73" d="100"/>
        </p:scale>
        <p:origin x="534"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ron lamash" userId="7c88051edf2544af" providerId="LiveId" clId="{04CEA0CB-FA27-4575-BA6C-3CAE992441E2}"/>
    <pc:docChg chg="undo custSel modSld">
      <pc:chgData name="liron lamash" userId="7c88051edf2544af" providerId="LiveId" clId="{04CEA0CB-FA27-4575-BA6C-3CAE992441E2}" dt="2020-05-26T17:23:11.862" v="738" actId="20577"/>
      <pc:docMkLst>
        <pc:docMk/>
      </pc:docMkLst>
      <pc:sldChg chg="addSp modSp mod">
        <pc:chgData name="liron lamash" userId="7c88051edf2544af" providerId="LiveId" clId="{04CEA0CB-FA27-4575-BA6C-3CAE992441E2}" dt="2020-05-26T17:23:11.862" v="738" actId="20577"/>
        <pc:sldMkLst>
          <pc:docMk/>
          <pc:sldMk cId="2819168322" sldId="263"/>
        </pc:sldMkLst>
        <pc:spChg chg="mod">
          <ac:chgData name="liron lamash" userId="7c88051edf2544af" providerId="LiveId" clId="{04CEA0CB-FA27-4575-BA6C-3CAE992441E2}" dt="2020-05-26T17:21:00.649" v="719" actId="1076"/>
          <ac:spMkLst>
            <pc:docMk/>
            <pc:sldMk cId="2819168322" sldId="263"/>
            <ac:spMk id="10" creationId="{00000000-0000-0000-0000-000000000000}"/>
          </ac:spMkLst>
        </pc:spChg>
        <pc:spChg chg="add mod">
          <ac:chgData name="liron lamash" userId="7c88051edf2544af" providerId="LiveId" clId="{04CEA0CB-FA27-4575-BA6C-3CAE992441E2}" dt="2020-05-26T17:23:11.862" v="738" actId="20577"/>
          <ac:spMkLst>
            <pc:docMk/>
            <pc:sldMk cId="2819168322" sldId="263"/>
            <ac:spMk id="21" creationId="{75B0B404-2D9E-438D-A150-4A4F8D7AB338}"/>
          </ac:spMkLst>
        </pc:spChg>
        <pc:spChg chg="add mod">
          <ac:chgData name="liron lamash" userId="7c88051edf2544af" providerId="LiveId" clId="{04CEA0CB-FA27-4575-BA6C-3CAE992441E2}" dt="2020-05-26T17:20:55.635" v="718" actId="1037"/>
          <ac:spMkLst>
            <pc:docMk/>
            <pc:sldMk cId="2819168322" sldId="263"/>
            <ac:spMk id="22" creationId="{6B2154A2-8608-410B-BE68-FBCB2A69AF56}"/>
          </ac:spMkLst>
        </pc:spChg>
        <pc:picChg chg="mod">
          <ac:chgData name="liron lamash" userId="7c88051edf2544af" providerId="LiveId" clId="{04CEA0CB-FA27-4575-BA6C-3CAE992441E2}" dt="2020-05-26T17:20:30.620" v="689" actId="1076"/>
          <ac:picMkLst>
            <pc:docMk/>
            <pc:sldMk cId="2819168322" sldId="263"/>
            <ac:picMk id="15" creationId="{971518E8-4CBF-4E27-8CBF-D72E22856000}"/>
          </ac:picMkLst>
        </pc:picChg>
        <pc:picChg chg="add mod">
          <ac:chgData name="liron lamash" userId="7c88051edf2544af" providerId="LiveId" clId="{04CEA0CB-FA27-4575-BA6C-3CAE992441E2}" dt="2020-05-26T17:18:39.727" v="686"/>
          <ac:picMkLst>
            <pc:docMk/>
            <pc:sldMk cId="2819168322" sldId="263"/>
            <ac:picMk id="18" creationId="{4DA0F67A-A8D7-434E-8787-85591DD0178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182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83456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5484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45364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17801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1/30/2022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5937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1/30/2022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45520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1/30/2022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7546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66074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1/30/2022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3822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1/30/2022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89514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1/30/2022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3864234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1"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r" defTabSz="914400" rtl="1"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5.png"/><Relationship Id="rId12"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jpg"/><Relationship Id="rId3" Type="http://schemas.microsoft.com/office/2007/relationships/hdphoto" Target="../media/hdphoto4.wdp"/><Relationship Id="rId7" Type="http://schemas.openxmlformats.org/officeDocument/2006/relationships/image" Target="../media/image11.jpeg"/><Relationship Id="rId12"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hyperlink" Target="https://pubmed.ncbi.nlm.nih.gov/?term=ben-sasson+a" TargetMode="External"/><Relationship Id="rId5" Type="http://schemas.openxmlformats.org/officeDocument/2006/relationships/hyperlink" Target="https://scholar.google.es/citations?hl=en&amp;user=Ry8TQPgAAAAJ" TargetMode="External"/><Relationship Id="rId10" Type="http://schemas.openxmlformats.org/officeDocument/2006/relationships/image" Target="../media/image13.png"/><Relationship Id="rId4" Type="http://schemas.openxmlformats.org/officeDocument/2006/relationships/hyperlink" Target="about:blank" TargetMode="External"/><Relationship Id="rId9" Type="http://schemas.openxmlformats.org/officeDocument/2006/relationships/hyperlink" Target="https://pubmed.ncbi.nlm.nih.gov/?term=engel-yeger+b"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jpg"/><Relationship Id="rId3" Type="http://schemas.microsoft.com/office/2007/relationships/hdphoto" Target="../media/hdphoto4.wdp"/><Relationship Id="rId7" Type="http://schemas.openxmlformats.org/officeDocument/2006/relationships/hyperlink" Target="https://pubmed.ncbi.nlm.nih.gov/?term=gal+eynat" TargetMode="External"/><Relationship Id="rId12" Type="http://schemas.openxmlformats.org/officeDocument/2006/relationships/hyperlink" Target="https://scholar.google.co.il/scholar?hl=en&amp;as_sdt=0,5&amp;q=yogev+seligmann&amp;btnG="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hyperlink" Target="https://www.researchgate.net/profile/Galit_YogevSeligmann/contributions" TargetMode="External"/><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hyperlink" Target="about:blank" TargetMode="Externa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hyperlink" Target="http://research.haifa.ac.il/~naomij/" TargetMode="External"/><Relationship Id="rId13" Type="http://schemas.openxmlformats.org/officeDocument/2006/relationships/hyperlink" Target="http://www.spanprogram.co.il/" TargetMode="External"/><Relationship Id="rId3" Type="http://schemas.openxmlformats.org/officeDocument/2006/relationships/image" Target="../media/image11.jpeg"/><Relationship Id="rId7" Type="http://schemas.openxmlformats.org/officeDocument/2006/relationships/hyperlink" Target="about:blank" TargetMode="External"/><Relationship Id="rId12" Type="http://schemas.openxmlformats.org/officeDocument/2006/relationships/image" Target="../media/image18.jp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17.jp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hyperlink" Target="https://pubmed.ncbi.nlm.nih.gov/?term=Josman+n"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jpeg"/><Relationship Id="rId7" Type="http://schemas.openxmlformats.org/officeDocument/2006/relationships/hyperlink" Target="https://pubmed.ncbi.nlm.nih.gov/?term=kizony+r" TargetMode="External"/><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about:blank" TargetMode="External"/><Relationship Id="rId11" Type="http://schemas.openxmlformats.org/officeDocument/2006/relationships/hyperlink" Target="https://pubmed.ncbi.nlm.nih.gov/?term=Danial-Saad+A" TargetMode="External"/><Relationship Id="rId5" Type="http://schemas.openxmlformats.org/officeDocument/2006/relationships/image" Target="../media/image9.png"/><Relationship Id="rId10" Type="http://schemas.microsoft.com/office/2007/relationships/hdphoto" Target="../media/hdphoto4.wdp"/><Relationship Id="rId4" Type="http://schemas.openxmlformats.org/officeDocument/2006/relationships/image" Target="../media/image3.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2.png"/><Relationship Id="rId3" Type="http://schemas.openxmlformats.org/officeDocument/2006/relationships/image" Target="../media/image11.jpeg"/><Relationship Id="rId7" Type="http://schemas.openxmlformats.org/officeDocument/2006/relationships/image" Target="../media/image13.png"/><Relationship Id="rId12" Type="http://schemas.openxmlformats.org/officeDocument/2006/relationships/hyperlink" Target="https://pubmed.ncbi.nlm.nih.gov/?term=rosenblum+sara" TargetMode="Externa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scholar.google.co.il/citations?hl=iw&amp;user=PE4qlncAAAAJ&amp;view_op=list_works&amp;sortby=pubdate" TargetMode="External"/><Relationship Id="rId11" Type="http://schemas.openxmlformats.org/officeDocument/2006/relationships/hyperlink" Target="http://chap.haifa.ac.il/" TargetMode="External"/><Relationship Id="rId5" Type="http://schemas.openxmlformats.org/officeDocument/2006/relationships/image" Target="../media/image9.png"/><Relationship Id="rId10" Type="http://schemas.openxmlformats.org/officeDocument/2006/relationships/hyperlink" Target="about:blank" TargetMode="External"/><Relationship Id="rId4" Type="http://schemas.openxmlformats.org/officeDocument/2006/relationships/image" Target="../media/image3.png"/><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hyperlink" Target="https://pubmed.ncbi.nlm.nih.gov/?term=Avital+A&amp;cauthor_id=32409747" TargetMode="External"/><Relationship Id="rId3" Type="http://schemas.openxmlformats.org/officeDocument/2006/relationships/image" Target="../media/image11.jpeg"/><Relationship Id="rId7" Type="http://schemas.openxmlformats.org/officeDocument/2006/relationships/image" Target="../media/image23.png"/><Relationship Id="rId12" Type="http://schemas.openxmlformats.org/officeDocument/2006/relationships/hyperlink" Target="https://scholar.google.com/citations?user=emsviFgAAAAJ&amp;hl=en" TargetMode="Externa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scholar.google.co.il/scholar?q=schreuer+n+&amp;hl=en&amp;as_sdt=0,5&amp;as_ylo=2010&amp;as_yhi=" TargetMode="External"/><Relationship Id="rId11" Type="http://schemas.openxmlformats.org/officeDocument/2006/relationships/hyperlink" Target="about:blank" TargetMode="External"/><Relationship Id="rId5" Type="http://schemas.openxmlformats.org/officeDocument/2006/relationships/image" Target="../media/image9.png"/><Relationship Id="rId15" Type="http://schemas.openxmlformats.org/officeDocument/2006/relationships/image" Target="../media/image25.png"/><Relationship Id="rId10" Type="http://schemas.microsoft.com/office/2007/relationships/hdphoto" Target="../media/hdphoto4.wdp"/><Relationship Id="rId4" Type="http://schemas.openxmlformats.org/officeDocument/2006/relationships/image" Target="../media/image3.png"/><Relationship Id="rId9" Type="http://schemas.openxmlformats.org/officeDocument/2006/relationships/hyperlink" Target="mailto:nschreuer@univ.haifa.ac.il" TargetMode="External"/><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30.png"/><Relationship Id="rId3" Type="http://schemas.openxmlformats.org/officeDocument/2006/relationships/hyperlink" Target="about:blank" TargetMode="External"/><Relationship Id="rId7" Type="http://schemas.openxmlformats.org/officeDocument/2006/relationships/image" Target="../media/image10.png"/><Relationship Id="rId12" Type="http://schemas.microsoft.com/office/2007/relationships/hdphoto" Target="../media/hdphoto6.wdp"/><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2.png"/><Relationship Id="rId11" Type="http://schemas.openxmlformats.org/officeDocument/2006/relationships/image" Target="../media/image29.png"/><Relationship Id="rId5" Type="http://schemas.microsoft.com/office/2007/relationships/hdphoto" Target="../media/hdphoto5.wdp"/><Relationship Id="rId15" Type="http://schemas.microsoft.com/office/2007/relationships/hdphoto" Target="../media/hdphoto7.wdp"/><Relationship Id="rId10"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pn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2767" r="-1908"/>
          <a:stretch/>
        </p:blipFill>
        <p:spPr>
          <a:xfrm>
            <a:off x="868680" y="3046912"/>
            <a:ext cx="1743484" cy="1298209"/>
          </a:xfrm>
          <a:prstGeom prst="rect">
            <a:avLst/>
          </a:prstGeom>
        </p:spPr>
      </p:pic>
      <p:sp>
        <p:nvSpPr>
          <p:cNvPr id="7" name="Rectangle 6"/>
          <p:cNvSpPr/>
          <p:nvPr/>
        </p:nvSpPr>
        <p:spPr>
          <a:xfrm>
            <a:off x="0" y="1700784"/>
            <a:ext cx="12192000" cy="73152"/>
          </a:xfrm>
          <a:prstGeom prst="rect">
            <a:avLst/>
          </a:prstGeom>
          <a:solidFill>
            <a:srgbClr val="B6D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pic>
        <p:nvPicPr>
          <p:cNvPr id="19" name="Picture 4" descr="×ª××¦××ª ×ª××× × ×¢×××¨ ×¡×××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50410" y="2465412"/>
            <a:ext cx="1391095" cy="24958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3620" y="708627"/>
            <a:ext cx="1365930" cy="777940"/>
          </a:xfrm>
          <a:prstGeom prst="rect">
            <a:avLst/>
          </a:prstGeom>
        </p:spPr>
      </p:pic>
      <p:sp>
        <p:nvSpPr>
          <p:cNvPr id="9" name="Title 1"/>
          <p:cNvSpPr>
            <a:spLocks noGrp="1"/>
          </p:cNvSpPr>
          <p:nvPr>
            <p:ph type="title"/>
          </p:nvPr>
        </p:nvSpPr>
        <p:spPr>
          <a:xfrm>
            <a:off x="3364949" y="1988153"/>
            <a:ext cx="8131003" cy="2226316"/>
          </a:xfrm>
        </p:spPr>
        <p:txBody>
          <a:bodyPr>
            <a:noAutofit/>
          </a:bodyPr>
          <a:lstStyle/>
          <a:p>
            <a:pPr algn="r">
              <a:defRPr/>
            </a:pPr>
            <a:r>
              <a:rPr lang="he-IL" altLang="he-IL" sz="5500" b="1" dirty="0">
                <a:solidFill>
                  <a:srgbClr val="51495F"/>
                </a:solidFill>
                <a:latin typeface="Arial" panose="020B0604020202020204" pitchFamily="34" charset="0"/>
                <a:ea typeface="Arial" charset="0"/>
                <a:cs typeface="Arial" panose="020B0604020202020204" pitchFamily="34" charset="0"/>
              </a:rPr>
              <a:t>תוכנית </a:t>
            </a:r>
            <a:r>
              <a:rPr lang="he-IL" altLang="he-IL" sz="5500" b="1" dirty="0" smtClean="0">
                <a:solidFill>
                  <a:srgbClr val="51495F"/>
                </a:solidFill>
                <a:latin typeface="Arial" panose="020B0604020202020204" pitchFamily="34" charset="0"/>
                <a:ea typeface="Arial" charset="0"/>
                <a:cs typeface="Arial" panose="020B0604020202020204" pitchFamily="34" charset="0"/>
              </a:rPr>
              <a:t>ללימודי</a:t>
            </a:r>
            <a:r>
              <a:rPr lang="he-IL" altLang="he-IL" sz="5500" b="1" dirty="0" smtClean="0">
                <a:solidFill>
                  <a:srgbClr val="51495F"/>
                </a:solidFill>
                <a:latin typeface="Arial" panose="020B0604020202020204" pitchFamily="34" charset="0"/>
                <a:ea typeface="Arial" charset="0"/>
                <a:cs typeface="Arial" panose="020B0604020202020204" pitchFamily="34" charset="0"/>
              </a:rPr>
              <a:t>ם מתקדמים</a:t>
            </a:r>
            <a:r>
              <a:rPr lang="en-US" altLang="he-IL" sz="4000" b="1" dirty="0">
                <a:solidFill>
                  <a:srgbClr val="51495F"/>
                </a:solidFill>
                <a:latin typeface="Arial" panose="020B0604020202020204" pitchFamily="34" charset="0"/>
                <a:ea typeface="Arial" charset="0"/>
                <a:cs typeface="Arial" panose="020B0604020202020204" pitchFamily="34" charset="0"/>
              </a:rPr>
              <a:t/>
            </a:r>
            <a:br>
              <a:rPr lang="en-US" altLang="he-IL" sz="4000" b="1" dirty="0">
                <a:solidFill>
                  <a:srgbClr val="51495F"/>
                </a:solidFill>
                <a:latin typeface="Arial" panose="020B0604020202020204" pitchFamily="34" charset="0"/>
                <a:ea typeface="Arial" charset="0"/>
                <a:cs typeface="Arial" panose="020B0604020202020204" pitchFamily="34" charset="0"/>
              </a:rPr>
            </a:br>
            <a:r>
              <a:rPr lang="en-US" sz="200" b="1" dirty="0">
                <a:solidFill>
                  <a:srgbClr val="51495F"/>
                </a:solidFill>
                <a:latin typeface="Arial" panose="020B0604020202020204" pitchFamily="34" charset="0"/>
                <a:ea typeface="Arial" charset="0"/>
                <a:cs typeface="Arial" panose="020B0604020202020204" pitchFamily="34" charset="0"/>
              </a:rPr>
              <a:t/>
            </a:r>
            <a:br>
              <a:rPr lang="en-US" sz="200" b="1" dirty="0">
                <a:solidFill>
                  <a:srgbClr val="51495F"/>
                </a:solidFill>
                <a:latin typeface="Arial" panose="020B0604020202020204" pitchFamily="34" charset="0"/>
                <a:ea typeface="Arial" charset="0"/>
                <a:cs typeface="Arial" panose="020B0604020202020204" pitchFamily="34" charset="0"/>
              </a:rPr>
            </a:br>
            <a:r>
              <a:rPr lang="he-IL" sz="4200" b="1" dirty="0">
                <a:solidFill>
                  <a:srgbClr val="51495F"/>
                </a:solidFill>
                <a:latin typeface="Arial" panose="020B0604020202020204" pitchFamily="34" charset="0"/>
                <a:ea typeface="Arial" charset="0"/>
                <a:cs typeface="Arial" panose="020B0604020202020204" pitchFamily="34" charset="0"/>
              </a:rPr>
              <a:t>החוג לריפוי בעיסוק</a:t>
            </a:r>
            <a:br>
              <a:rPr lang="he-IL" sz="4200" b="1" dirty="0">
                <a:solidFill>
                  <a:srgbClr val="51495F"/>
                </a:solidFill>
                <a:latin typeface="Arial" panose="020B0604020202020204" pitchFamily="34" charset="0"/>
                <a:ea typeface="Arial" charset="0"/>
                <a:cs typeface="Arial" panose="020B0604020202020204" pitchFamily="34" charset="0"/>
              </a:rPr>
            </a:br>
            <a:r>
              <a:rPr lang="he-IL" sz="4200" b="1" dirty="0" smtClean="0">
                <a:solidFill>
                  <a:srgbClr val="51495F"/>
                </a:solidFill>
                <a:latin typeface="Arial" panose="020B0604020202020204" pitchFamily="34" charset="0"/>
                <a:ea typeface="Arial" charset="0"/>
                <a:cs typeface="Arial" panose="020B0604020202020204" pitchFamily="34" charset="0"/>
              </a:rPr>
              <a:t>הפקולטה </a:t>
            </a:r>
            <a:r>
              <a:rPr lang="he-IL" sz="4200" b="1" dirty="0">
                <a:solidFill>
                  <a:srgbClr val="51495F"/>
                </a:solidFill>
                <a:latin typeface="Arial" panose="020B0604020202020204" pitchFamily="34" charset="0"/>
                <a:ea typeface="Arial" charset="0"/>
                <a:cs typeface="Arial" panose="020B0604020202020204" pitchFamily="34" charset="0"/>
              </a:rPr>
              <a:t>למדעי הרווחה והבריאות</a:t>
            </a:r>
            <a:endParaRPr lang="he-IL" dirty="0">
              <a:solidFill>
                <a:srgbClr val="51495F"/>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6"/>
          <a:srcRect l="-117" t="-3773" r="18879"/>
          <a:stretch/>
        </p:blipFill>
        <p:spPr>
          <a:xfrm>
            <a:off x="883375" y="1623825"/>
            <a:ext cx="1688375" cy="1339370"/>
          </a:xfrm>
          <a:prstGeom prst="rect">
            <a:avLst/>
          </a:prstGeom>
        </p:spPr>
      </p:pic>
      <p:pic>
        <p:nvPicPr>
          <p:cNvPr id="10" name="Picture 9"/>
          <p:cNvPicPr>
            <a:picLocks noChangeAspect="1"/>
          </p:cNvPicPr>
          <p:nvPr/>
        </p:nvPicPr>
        <p:blipFill>
          <a:blip r:embed="rId7" cstate="print">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tretch>
            <a:fillRect/>
          </a:stretch>
        </p:blipFill>
        <p:spPr>
          <a:xfrm>
            <a:off x="8712926" y="541545"/>
            <a:ext cx="1037829" cy="1030199"/>
          </a:xfrm>
          <a:prstGeom prst="rect">
            <a:avLst/>
          </a:prstGeom>
        </p:spPr>
      </p:pic>
      <p:sp>
        <p:nvSpPr>
          <p:cNvPr id="11" name="Rectangle 10"/>
          <p:cNvSpPr/>
          <p:nvPr/>
        </p:nvSpPr>
        <p:spPr>
          <a:xfrm>
            <a:off x="0" y="4556702"/>
            <a:ext cx="12192000" cy="73152"/>
          </a:xfrm>
          <a:prstGeom prst="rect">
            <a:avLst/>
          </a:prstGeom>
          <a:solidFill>
            <a:srgbClr val="B6D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2" name="Title 1"/>
          <p:cNvSpPr txBox="1">
            <a:spLocks/>
          </p:cNvSpPr>
          <p:nvPr/>
        </p:nvSpPr>
        <p:spPr>
          <a:xfrm>
            <a:off x="3451090" y="4593278"/>
            <a:ext cx="4403606" cy="1427850"/>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b="0" kern="1200" spc="-100" baseline="0">
                <a:solidFill>
                  <a:schemeClr val="tx1">
                    <a:lumMod val="65000"/>
                    <a:lumOff val="35000"/>
                  </a:schemeClr>
                </a:solidFill>
                <a:latin typeface="+mj-lt"/>
                <a:ea typeface="+mj-ea"/>
                <a:cs typeface="+mj-cs"/>
              </a:defRPr>
            </a:lvl1pPr>
          </a:lstStyle>
          <a:p>
            <a:pPr algn="r">
              <a:defRPr/>
            </a:pPr>
            <a:r>
              <a:rPr lang="he-IL" sz="2000" dirty="0">
                <a:solidFill>
                  <a:srgbClr val="544B62"/>
                </a:solidFill>
                <a:latin typeface="Arial" panose="020B0604020202020204" pitchFamily="34" charset="0"/>
                <a:cs typeface="Arial" panose="020B0604020202020204" pitchFamily="34" charset="0"/>
              </a:rPr>
              <a:t>יחס אישי, מצוינות אקדמית ויישום קליני</a:t>
            </a:r>
          </a:p>
          <a:p>
            <a:pPr algn="r">
              <a:defRPr/>
            </a:pPr>
            <a:endParaRPr lang="he-IL" sz="1100" dirty="0">
              <a:solidFill>
                <a:srgbClr val="544B62"/>
              </a:solidFill>
              <a:latin typeface="Arial" panose="020B0604020202020204" pitchFamily="34" charset="0"/>
              <a:cs typeface="Arial" panose="020B0604020202020204" pitchFamily="34" charset="0"/>
            </a:endParaRPr>
          </a:p>
          <a:p>
            <a:pPr algn="r">
              <a:defRPr/>
            </a:pPr>
            <a:r>
              <a:rPr lang="he-IL" sz="2000" dirty="0">
                <a:solidFill>
                  <a:srgbClr val="544B62"/>
                </a:solidFill>
                <a:latin typeface="Arial" panose="020B0604020202020204" pitchFamily="34" charset="0"/>
                <a:cs typeface="Arial" panose="020B0604020202020204" pitchFamily="34" charset="0"/>
              </a:rPr>
              <a:t>חוקרים מובילים בתחומם</a:t>
            </a:r>
          </a:p>
          <a:p>
            <a:pPr algn="r">
              <a:defRPr/>
            </a:pPr>
            <a:endParaRPr lang="he-IL" sz="1100" dirty="0">
              <a:solidFill>
                <a:srgbClr val="544B62"/>
              </a:solidFill>
              <a:latin typeface="Arial" panose="020B0604020202020204" pitchFamily="34" charset="0"/>
              <a:cs typeface="Arial" panose="020B0604020202020204" pitchFamily="34" charset="0"/>
            </a:endParaRPr>
          </a:p>
          <a:p>
            <a:pPr algn="r">
              <a:defRPr/>
            </a:pPr>
            <a:r>
              <a:rPr lang="he-IL" sz="2000" dirty="0">
                <a:solidFill>
                  <a:srgbClr val="544B62"/>
                </a:solidFill>
                <a:latin typeface="Arial" panose="020B0604020202020204" pitchFamily="34" charset="0"/>
                <a:cs typeface="Arial" panose="020B0604020202020204" pitchFamily="34" charset="0"/>
              </a:rPr>
              <a:t>פיתוחים פורצי דרך </a:t>
            </a:r>
            <a:r>
              <a:rPr lang="he-IL" sz="2000">
                <a:solidFill>
                  <a:srgbClr val="544B62"/>
                </a:solidFill>
                <a:latin typeface="Arial" panose="020B0604020202020204" pitchFamily="34" charset="0"/>
                <a:cs typeface="Arial" panose="020B0604020202020204" pitchFamily="34" charset="0"/>
              </a:rPr>
              <a:t>למדע ולקליניקה</a:t>
            </a:r>
            <a:endParaRPr lang="he-IL" sz="2000" dirty="0">
              <a:solidFill>
                <a:srgbClr val="544B62"/>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9"/>
          <a:srcRect l="1713" r="3683"/>
          <a:stretch/>
        </p:blipFill>
        <p:spPr>
          <a:xfrm>
            <a:off x="869089" y="309313"/>
            <a:ext cx="1743075" cy="1262431"/>
          </a:xfrm>
          <a:prstGeom prst="rect">
            <a:avLst/>
          </a:prstGeom>
        </p:spPr>
      </p:pic>
      <p:pic>
        <p:nvPicPr>
          <p:cNvPr id="2050" name="Picture 2" descr="×ª××× × ×§×©××¨×"/>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54696" y="4790936"/>
            <a:ext cx="329184" cy="3231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ª××× × ×§×©××¨×"/>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54696" y="5192370"/>
            <a:ext cx="329184" cy="3231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ª××¦××ª ×ª××× × ×¢×××¨ ×¡×××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50412" y="-307401"/>
            <a:ext cx="1391095" cy="24958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ª××¦××ª ×ª××× × ×¢×××¨ ×¡×××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50411" y="1074526"/>
            <a:ext cx="1391095" cy="2495861"/>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408900" y="4750967"/>
            <a:ext cx="2478024" cy="812404"/>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b="0" kern="1200" spc="-100" baseline="0">
                <a:solidFill>
                  <a:schemeClr val="tx1">
                    <a:lumMod val="65000"/>
                    <a:lumOff val="35000"/>
                  </a:schemeClr>
                </a:solidFill>
                <a:latin typeface="+mj-lt"/>
                <a:ea typeface="+mj-ea"/>
                <a:cs typeface="+mj-cs"/>
              </a:defRPr>
            </a:lvl1pPr>
          </a:lstStyle>
          <a:p>
            <a:pPr algn="ctr">
              <a:defRPr/>
            </a:pPr>
            <a:r>
              <a:rPr lang="he-IL" sz="2800" dirty="0">
                <a:solidFill>
                  <a:schemeClr val="tx1">
                    <a:lumMod val="95000"/>
                    <a:lumOff val="5000"/>
                  </a:schemeClr>
                </a:solidFill>
                <a:latin typeface="Arial" panose="020B0604020202020204" pitchFamily="34" charset="0"/>
                <a:cs typeface="Arial" panose="020B0604020202020204" pitchFamily="34" charset="0"/>
              </a:rPr>
              <a:t>לתחומי המחקר </a:t>
            </a:r>
          </a:p>
          <a:p>
            <a:pPr algn="ctr">
              <a:defRPr/>
            </a:pPr>
            <a:r>
              <a:rPr lang="he-IL" sz="2800" dirty="0">
                <a:solidFill>
                  <a:schemeClr val="tx1">
                    <a:lumMod val="95000"/>
                    <a:lumOff val="5000"/>
                  </a:schemeClr>
                </a:solidFill>
                <a:latin typeface="Arial" panose="020B0604020202020204" pitchFamily="34" charset="0"/>
                <a:cs typeface="Arial" panose="020B0604020202020204" pitchFamily="34" charset="0"/>
              </a:rPr>
              <a:t>של סגל החוג</a:t>
            </a:r>
          </a:p>
        </p:txBody>
      </p:sp>
      <p:pic>
        <p:nvPicPr>
          <p:cNvPr id="2052" name="Picture 4" descr="×ª××× × ×§×©××¨×"/>
          <p:cNvPicPr>
            <a:picLocks noChangeAspect="1" noChangeArrowheads="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75733" y="5539905"/>
            <a:ext cx="1144359" cy="11443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ª××× × ×§×©××¨×"/>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54696" y="5588479"/>
            <a:ext cx="329184" cy="32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78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058400" y="164592"/>
            <a:ext cx="1755648" cy="548640"/>
          </a:xfrm>
        </p:spPr>
        <p:txBody>
          <a:bodyPr>
            <a:noAutofit/>
          </a:bodyPr>
          <a:lstStyle/>
          <a:p>
            <a:pPr algn="r"/>
            <a:r>
              <a:rPr lang="he-IL" sz="3600" dirty="0">
                <a:solidFill>
                  <a:srgbClr val="1B5183"/>
                </a:solidFill>
                <a:latin typeface="Arial" panose="020B0604020202020204" pitchFamily="34" charset="0"/>
                <a:cs typeface="Arial" panose="020B0604020202020204" pitchFamily="34" charset="0"/>
              </a:rPr>
              <a:t>מנחה</a:t>
            </a:r>
            <a:endParaRPr lang="he-IL" sz="4000" dirty="0">
              <a:solidFill>
                <a:srgbClr val="1B5183"/>
              </a:solidFill>
              <a:latin typeface="Arial" panose="020B0604020202020204" pitchFamily="34" charset="0"/>
              <a:cs typeface="Arial" panose="020B0604020202020204" pitchFamily="34" charset="0"/>
            </a:endParaRPr>
          </a:p>
        </p:txBody>
      </p:sp>
      <p:sp>
        <p:nvSpPr>
          <p:cNvPr id="7" name="Rectangle 6"/>
          <p:cNvSpPr/>
          <p:nvPr/>
        </p:nvSpPr>
        <p:spPr>
          <a:xfrm>
            <a:off x="0" y="3429000"/>
            <a:ext cx="12192000" cy="73152"/>
          </a:xfrm>
          <a:prstGeom prst="rect">
            <a:avLst/>
          </a:prstGeom>
          <a:gradFill>
            <a:gsLst>
              <a:gs pos="0">
                <a:srgbClr val="E4E4E4"/>
              </a:gs>
              <a:gs pos="43000">
                <a:schemeClr val="bg1">
                  <a:lumMod val="85000"/>
                </a:schemeClr>
              </a:gs>
              <a:gs pos="100000">
                <a:srgbClr val="B6D4F0"/>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itle 3"/>
          <p:cNvSpPr txBox="1">
            <a:spLocks/>
          </p:cNvSpPr>
          <p:nvPr/>
        </p:nvSpPr>
        <p:spPr>
          <a:xfrm>
            <a:off x="4703064" y="188215"/>
            <a:ext cx="3361944" cy="548640"/>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r"/>
            <a:r>
              <a:rPr lang="he-IL" sz="3600" dirty="0">
                <a:solidFill>
                  <a:srgbClr val="1B5183"/>
                </a:solidFill>
                <a:latin typeface="Arial" panose="020B0604020202020204" pitchFamily="34" charset="0"/>
                <a:cs typeface="Arial" panose="020B0604020202020204" pitchFamily="34" charset="0"/>
              </a:rPr>
              <a:t>תחומי מחקר</a:t>
            </a:r>
          </a:p>
        </p:txBody>
      </p:sp>
      <p:sp>
        <p:nvSpPr>
          <p:cNvPr id="9" name="Title 3"/>
          <p:cNvSpPr txBox="1">
            <a:spLocks/>
          </p:cNvSpPr>
          <p:nvPr/>
        </p:nvSpPr>
        <p:spPr>
          <a:xfrm>
            <a:off x="0" y="164592"/>
            <a:ext cx="1987296" cy="548640"/>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r"/>
            <a:r>
              <a:rPr lang="he-IL" sz="3600" dirty="0">
                <a:solidFill>
                  <a:srgbClr val="1B5183"/>
                </a:solidFill>
                <a:latin typeface="Arial" panose="020B0604020202020204" pitchFamily="34" charset="0"/>
                <a:cs typeface="Arial" panose="020B0604020202020204" pitchFamily="34" charset="0"/>
              </a:rPr>
              <a:t>פרסומים</a:t>
            </a:r>
            <a:endParaRPr lang="he-IL" sz="4000" dirty="0">
              <a:solidFill>
                <a:srgbClr val="1B5183"/>
              </a:solidFill>
              <a:latin typeface="Arial" panose="020B0604020202020204" pitchFamily="34" charset="0"/>
              <a:cs typeface="Arial" panose="020B0604020202020204" pitchFamily="34" charset="0"/>
            </a:endParaRPr>
          </a:p>
        </p:txBody>
      </p:sp>
      <p:sp>
        <p:nvSpPr>
          <p:cNvPr id="10" name="Title 3"/>
          <p:cNvSpPr txBox="1">
            <a:spLocks/>
          </p:cNvSpPr>
          <p:nvPr/>
        </p:nvSpPr>
        <p:spPr>
          <a:xfrm>
            <a:off x="9382554" y="3648456"/>
            <a:ext cx="2809446" cy="560954"/>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he-IL" sz="2400" dirty="0">
                <a:solidFill>
                  <a:srgbClr val="1B5183"/>
                </a:solidFill>
                <a:latin typeface="Arial" panose="020B0604020202020204" pitchFamily="34" charset="0"/>
                <a:cs typeface="Arial" panose="020B0604020202020204" pitchFamily="34" charset="0"/>
              </a:rPr>
              <a:t>ד"ר איילת בן ששון</a:t>
            </a:r>
          </a:p>
        </p:txBody>
      </p:sp>
      <p:sp>
        <p:nvSpPr>
          <p:cNvPr id="11" name="Title 3"/>
          <p:cNvSpPr txBox="1">
            <a:spLocks/>
          </p:cNvSpPr>
          <p:nvPr/>
        </p:nvSpPr>
        <p:spPr>
          <a:xfrm>
            <a:off x="9298471" y="883920"/>
            <a:ext cx="2893529" cy="405384"/>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he-IL" sz="2400" dirty="0">
                <a:solidFill>
                  <a:srgbClr val="1B5183"/>
                </a:solidFill>
                <a:latin typeface="Arial" panose="020B0604020202020204" pitchFamily="34" charset="0"/>
                <a:cs typeface="Arial" panose="020B0604020202020204" pitchFamily="34" charset="0"/>
              </a:rPr>
              <a:t>פרופ' בתיה אנגל-יגר</a:t>
            </a:r>
            <a:endParaRPr lang="he-IL" sz="2800" dirty="0">
              <a:solidFill>
                <a:srgbClr val="1B5183"/>
              </a:solidFill>
              <a:latin typeface="Arial" panose="020B0604020202020204" pitchFamily="34" charset="0"/>
              <a:cs typeface="Arial" panose="020B0604020202020204" pitchFamily="34" charset="0"/>
            </a:endParaRPr>
          </a:p>
        </p:txBody>
      </p:sp>
      <p:pic>
        <p:nvPicPr>
          <p:cNvPr id="13" name="Picture 2" descr="×ª××¦××ª ×ª××× × ×¢×××¨ âªemailâ¬â"/>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398104" y="2944368"/>
            <a:ext cx="372096" cy="37209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9754650" y="3054096"/>
            <a:ext cx="2290179" cy="338554"/>
          </a:xfrm>
          <a:prstGeom prst="rect">
            <a:avLst/>
          </a:prstGeom>
        </p:spPr>
        <p:txBody>
          <a:bodyPr wrap="none">
            <a:spAutoFit/>
          </a:bodyPr>
          <a:lstStyle/>
          <a:p>
            <a:r>
              <a:rPr lang="en-US" sz="1600" dirty="0">
                <a:solidFill>
                  <a:srgbClr val="534B61"/>
                </a:solidFill>
                <a:latin typeface="Arial" panose="020B0604020202020204" pitchFamily="34" charset="0"/>
                <a:cs typeface="Arial" panose="020B0604020202020204" pitchFamily="34" charset="0"/>
                <a:hlinkClick r:id="rId4"/>
              </a:rPr>
              <a:t>bengel@univ.haifa.ac.il</a:t>
            </a:r>
            <a:endParaRPr lang="he-IL" sz="1600" dirty="0">
              <a:solidFill>
                <a:srgbClr val="534B61"/>
              </a:solidFill>
              <a:latin typeface="Arial" panose="020B0604020202020204" pitchFamily="34" charset="0"/>
              <a:cs typeface="Arial" panose="020B0604020202020204" pitchFamily="34" charset="0"/>
            </a:endParaRPr>
          </a:p>
        </p:txBody>
      </p:sp>
      <p:sp>
        <p:nvSpPr>
          <p:cNvPr id="15" name="Title 3"/>
          <p:cNvSpPr txBox="1">
            <a:spLocks/>
          </p:cNvSpPr>
          <p:nvPr/>
        </p:nvSpPr>
        <p:spPr>
          <a:xfrm>
            <a:off x="2596896" y="1691269"/>
            <a:ext cx="6022848" cy="1591427"/>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r"/>
            <a:endParaRPr lang="he-IL" sz="2000" dirty="0">
              <a:solidFill>
                <a:srgbClr val="1B5183"/>
              </a:solidFill>
              <a:latin typeface="Arial" panose="020B0604020202020204" pitchFamily="34" charset="0"/>
              <a:cs typeface="Arial" panose="020B0604020202020204" pitchFamily="34" charset="0"/>
            </a:endParaRPr>
          </a:p>
          <a:p>
            <a:pPr algn="r"/>
            <a:endParaRPr lang="he-IL" sz="2000" dirty="0">
              <a:solidFill>
                <a:srgbClr val="1B5183"/>
              </a:solidFill>
              <a:latin typeface="Arial" panose="020B0604020202020204" pitchFamily="34" charset="0"/>
              <a:cs typeface="Arial" panose="020B0604020202020204" pitchFamily="34" charset="0"/>
            </a:endParaRPr>
          </a:p>
          <a:p>
            <a:pPr algn="r"/>
            <a:r>
              <a:rPr lang="he-IL" sz="2000" dirty="0">
                <a:solidFill>
                  <a:srgbClr val="1B5183"/>
                </a:solidFill>
                <a:latin typeface="Arial" panose="020B0604020202020204" pitchFamily="34" charset="0"/>
                <a:cs typeface="Arial" panose="020B0604020202020204" pitchFamily="34" charset="0"/>
              </a:rPr>
              <a:t>נוירו מודולציה - ויסות חושי, התנהגותי </a:t>
            </a:r>
          </a:p>
          <a:p>
            <a:pPr algn="r"/>
            <a:r>
              <a:rPr lang="he-IL" sz="2000" dirty="0">
                <a:solidFill>
                  <a:srgbClr val="1B5183"/>
                </a:solidFill>
                <a:latin typeface="Arial" panose="020B0604020202020204" pitchFamily="34" charset="0"/>
                <a:cs typeface="Arial" panose="020B0604020202020204" pitchFamily="34" charset="0"/>
              </a:rPr>
              <a:t>וההשלכות על השתתפות בחיי היום-יום</a:t>
            </a:r>
          </a:p>
          <a:p>
            <a:pPr algn="r"/>
            <a:r>
              <a:rPr lang="en-US" sz="2000" dirty="0">
                <a:solidFill>
                  <a:srgbClr val="1B5183"/>
                </a:solidFill>
                <a:latin typeface="Arial" panose="020B0604020202020204" pitchFamily="34" charset="0"/>
                <a:cs typeface="Arial" panose="020B0604020202020204" pitchFamily="34" charset="0"/>
              </a:rPr>
              <a:t> </a:t>
            </a:r>
            <a:r>
              <a:rPr lang="en-US" sz="2000" dirty="0">
                <a:solidFill>
                  <a:srgbClr val="1B5183"/>
                </a:solidFill>
                <a:latin typeface="Arial" panose="020B0604020202020204" pitchFamily="34" charset="0"/>
                <a:cs typeface="Arial" panose="020B0604020202020204" pitchFamily="34" charset="0"/>
                <a:hlinkClick r:id="rId5"/>
              </a:rPr>
              <a:t>https://scholar.google.es/citations?hl=en&amp;user=Ry8TQPgAAAAJ</a:t>
            </a:r>
            <a:endParaRPr lang="he-IL" sz="2000" dirty="0">
              <a:solidFill>
                <a:srgbClr val="1B5183"/>
              </a:solidFill>
              <a:latin typeface="Arial" panose="020B0604020202020204" pitchFamily="34" charset="0"/>
              <a:cs typeface="Arial" panose="020B0604020202020204" pitchFamily="34" charset="0"/>
            </a:endParaRPr>
          </a:p>
          <a:p>
            <a:pPr algn="r"/>
            <a:endParaRPr lang="en-US" sz="2000" dirty="0">
              <a:solidFill>
                <a:srgbClr val="1B5183"/>
              </a:solidFill>
              <a:latin typeface="Arial" panose="020B0604020202020204" pitchFamily="34" charset="0"/>
              <a:cs typeface="Arial" panose="020B0604020202020204" pitchFamily="34" charset="0"/>
            </a:endParaRPr>
          </a:p>
          <a:p>
            <a:pPr algn="r"/>
            <a:r>
              <a:rPr lang="he-IL" sz="2000" dirty="0">
                <a:solidFill>
                  <a:srgbClr val="1B5183"/>
                </a:solidFill>
                <a:latin typeface="Arial" panose="020B0604020202020204" pitchFamily="34" charset="0"/>
                <a:cs typeface="Arial" panose="020B0604020202020204" pitchFamily="34" charset="0"/>
              </a:rPr>
              <a:t> </a:t>
            </a:r>
          </a:p>
        </p:txBody>
      </p:sp>
      <p:pic>
        <p:nvPicPr>
          <p:cNvPr id="19" name="Picture 18"/>
          <p:cNvPicPr>
            <a:picLocks noChangeAspect="1"/>
          </p:cNvPicPr>
          <p:nvPr/>
        </p:nvPicPr>
        <p:blipFill>
          <a:blip r:embed="rId6">
            <a:grayscl/>
          </a:blip>
          <a:stretch>
            <a:fillRect/>
          </a:stretch>
        </p:blipFill>
        <p:spPr>
          <a:xfrm>
            <a:off x="1078015" y="6291396"/>
            <a:ext cx="2241566" cy="441371"/>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4662" y="6214774"/>
            <a:ext cx="504962" cy="504962"/>
          </a:xfrm>
          <a:prstGeom prst="rect">
            <a:avLst/>
          </a:prstGeom>
        </p:spPr>
      </p:pic>
      <p:pic>
        <p:nvPicPr>
          <p:cNvPr id="3" name="Picture 2"/>
          <p:cNvPicPr>
            <a:picLocks noChangeAspect="1"/>
          </p:cNvPicPr>
          <p:nvPr/>
        </p:nvPicPr>
        <p:blipFill>
          <a:blip r:embed="rId8"/>
          <a:stretch>
            <a:fillRect/>
          </a:stretch>
        </p:blipFill>
        <p:spPr>
          <a:xfrm>
            <a:off x="10251164" y="1378682"/>
            <a:ext cx="1131269" cy="1495243"/>
          </a:xfrm>
          <a:prstGeom prst="rect">
            <a:avLst/>
          </a:prstGeom>
          <a:ln>
            <a:noFill/>
          </a:ln>
          <a:effectLst>
            <a:outerShdw blurRad="292100" dist="139700" dir="2700000" algn="tl" rotWithShape="0">
              <a:srgbClr val="333333">
                <a:alpha val="65000"/>
              </a:srgbClr>
            </a:outerShdw>
          </a:effectLst>
        </p:spPr>
      </p:pic>
      <p:pic>
        <p:nvPicPr>
          <p:cNvPr id="22" name="Picture 2" descr="×ª××¦××ª ×ª××× × ×¢×××¨ âªemailâ¬â"/>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382554" y="5644881"/>
            <a:ext cx="372096" cy="37209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9729876" y="5740528"/>
            <a:ext cx="2554674" cy="338554"/>
          </a:xfrm>
          <a:prstGeom prst="rect">
            <a:avLst/>
          </a:prstGeom>
        </p:spPr>
        <p:txBody>
          <a:bodyPr wrap="none">
            <a:spAutoFit/>
          </a:bodyPr>
          <a:lstStyle/>
          <a:p>
            <a:pPr lvl="0"/>
            <a:r>
              <a:rPr lang="en-US" sz="1600" dirty="0">
                <a:solidFill>
                  <a:srgbClr val="534B61"/>
                </a:solidFill>
                <a:latin typeface="Arial" panose="020B0604020202020204" pitchFamily="34" charset="0"/>
                <a:cs typeface="Arial" panose="020B0604020202020204" pitchFamily="34" charset="0"/>
                <a:sym typeface="Arial"/>
                <a:hlinkClick r:id="rId4"/>
              </a:rPr>
              <a:t>asasson@univ.haifa.ac.il</a:t>
            </a:r>
            <a:r>
              <a:rPr lang="en-US" sz="1600" dirty="0">
                <a:solidFill>
                  <a:srgbClr val="534B61"/>
                </a:solidFill>
                <a:latin typeface="Arial" panose="020B0604020202020204" pitchFamily="34" charset="0"/>
                <a:cs typeface="Arial" panose="020B0604020202020204" pitchFamily="34" charset="0"/>
                <a:sym typeface="Arial"/>
              </a:rPr>
              <a:t> </a:t>
            </a:r>
            <a:r>
              <a:rPr lang="en-US" sz="1600" dirty="0">
                <a:solidFill>
                  <a:schemeClr val="lt1"/>
                </a:solidFill>
                <a:latin typeface="Arial" panose="020B0604020202020204" pitchFamily="34" charset="0"/>
                <a:ea typeface="Arial"/>
                <a:cs typeface="Arial" panose="020B0604020202020204" pitchFamily="34" charset="0"/>
                <a:sym typeface="Arial"/>
              </a:rPr>
              <a:t> </a:t>
            </a:r>
            <a:endParaRPr lang="en-US" sz="1600" dirty="0">
              <a:solidFill>
                <a:schemeClr val="dk1"/>
              </a:solidFill>
              <a:latin typeface="Arial" panose="020B0604020202020204" pitchFamily="34" charset="0"/>
              <a:ea typeface="Arial"/>
              <a:cs typeface="Arial" panose="020B0604020202020204" pitchFamily="34" charset="0"/>
              <a:sym typeface="Arial"/>
            </a:endParaRPr>
          </a:p>
        </p:txBody>
      </p:sp>
      <p:sp>
        <p:nvSpPr>
          <p:cNvPr id="24" name="Title 3"/>
          <p:cNvSpPr txBox="1">
            <a:spLocks/>
          </p:cNvSpPr>
          <p:nvPr/>
        </p:nvSpPr>
        <p:spPr>
          <a:xfrm>
            <a:off x="1746504" y="3054096"/>
            <a:ext cx="6873240" cy="2444724"/>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marL="342900" indent="-342900" algn="r">
              <a:lnSpc>
                <a:spcPct val="100000"/>
              </a:lnSpc>
              <a:buFont typeface="Arial" panose="020B0604020202020204" pitchFamily="34" charset="0"/>
              <a:buChar char="•"/>
            </a:pPr>
            <a:r>
              <a:rPr lang="he-IL" sz="2000" dirty="0">
                <a:solidFill>
                  <a:srgbClr val="1B5183"/>
                </a:solidFill>
                <a:latin typeface="Arial" panose="020B0604020202020204" pitchFamily="34" charset="0"/>
                <a:cs typeface="Arial" panose="020B0604020202020204" pitchFamily="34" charset="0"/>
              </a:rPr>
              <a:t>איתור התפתחותי מוקדם תוך שימוש בטכנולוגיות מתקדמות</a:t>
            </a:r>
          </a:p>
          <a:p>
            <a:pPr marL="342900" indent="-342900" algn="r">
              <a:lnSpc>
                <a:spcPct val="100000"/>
              </a:lnSpc>
              <a:buFont typeface="Arial" panose="020B0604020202020204" pitchFamily="34" charset="0"/>
              <a:buChar char="•"/>
            </a:pPr>
            <a:r>
              <a:rPr lang="he-IL" sz="2000" dirty="0">
                <a:solidFill>
                  <a:srgbClr val="1B5183"/>
                </a:solidFill>
                <a:latin typeface="Arial" panose="020B0604020202020204" pitchFamily="34" charset="0"/>
                <a:cs typeface="Arial" panose="020B0604020202020204" pitchFamily="34" charset="0"/>
              </a:rPr>
              <a:t>סימנים מוקדמים לאוטיזם</a:t>
            </a:r>
          </a:p>
          <a:p>
            <a:pPr marL="342900" indent="-342900" algn="r">
              <a:lnSpc>
                <a:spcPct val="100000"/>
              </a:lnSpc>
              <a:buFont typeface="Arial" panose="020B0604020202020204" pitchFamily="34" charset="0"/>
              <a:buChar char="•"/>
            </a:pPr>
            <a:r>
              <a:rPr lang="he-IL" sz="2000" dirty="0">
                <a:solidFill>
                  <a:srgbClr val="1B5183"/>
                </a:solidFill>
                <a:latin typeface="Arial" panose="020B0604020202020204" pitchFamily="34" charset="0"/>
                <a:cs typeface="Arial" panose="020B0604020202020204" pitchFamily="34" charset="0"/>
              </a:rPr>
              <a:t>ויסות חושי, תפקוד רגשי והורות</a:t>
            </a:r>
          </a:p>
          <a:p>
            <a:pPr marL="342900" indent="-342900" algn="r">
              <a:lnSpc>
                <a:spcPct val="100000"/>
              </a:lnSpc>
              <a:buFont typeface="Arial" panose="020B0604020202020204" pitchFamily="34" charset="0"/>
              <a:buChar char="•"/>
            </a:pPr>
            <a:r>
              <a:rPr lang="he-IL" sz="2000" dirty="0">
                <a:solidFill>
                  <a:srgbClr val="1B5183"/>
                </a:solidFill>
                <a:latin typeface="Arial" panose="020B0604020202020204" pitchFamily="34" charset="0"/>
                <a:cs typeface="Arial" panose="020B0604020202020204" pitchFamily="34" charset="0"/>
              </a:rPr>
              <a:t>פיתוח כלים להערכת קשיים </a:t>
            </a:r>
            <a:r>
              <a:rPr lang="he-IL" sz="2000" dirty="0" err="1">
                <a:solidFill>
                  <a:srgbClr val="1B5183"/>
                </a:solidFill>
                <a:latin typeface="Arial" panose="020B0604020202020204" pitchFamily="34" charset="0"/>
                <a:cs typeface="Arial" panose="020B0604020202020204" pitchFamily="34" charset="0"/>
              </a:rPr>
              <a:t>בויסות</a:t>
            </a:r>
            <a:r>
              <a:rPr lang="he-IL" sz="2000" dirty="0">
                <a:solidFill>
                  <a:srgbClr val="1B5183"/>
                </a:solidFill>
                <a:latin typeface="Arial" panose="020B0604020202020204" pitchFamily="34" charset="0"/>
                <a:cs typeface="Arial" panose="020B0604020202020204" pitchFamily="34" charset="0"/>
              </a:rPr>
              <a:t> חושי </a:t>
            </a:r>
          </a:p>
        </p:txBody>
      </p:sp>
      <p:pic>
        <p:nvPicPr>
          <p:cNvPr id="28" name="Picture 4" descr="×ª××¦××ª ×ª××× × ×¢×××¨ âªclick hereâ¬â">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1" y="1505366"/>
            <a:ext cx="897838" cy="120646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ª××¦××ª ×ª××× × ×¢×××¨ âªclick hereâ¬â">
            <a:hlinkClick r:id="rId11"/>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812" y="4209410"/>
            <a:ext cx="897838" cy="120646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697" y="6217920"/>
            <a:ext cx="887143" cy="505256"/>
          </a:xfrm>
          <a:prstGeom prst="rect">
            <a:avLst/>
          </a:prstGeom>
        </p:spPr>
      </p:pic>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69301" y="4237605"/>
            <a:ext cx="1094994" cy="14638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603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058400" y="164592"/>
            <a:ext cx="1755648" cy="548640"/>
          </a:xfrm>
        </p:spPr>
        <p:txBody>
          <a:bodyPr>
            <a:noAutofit/>
          </a:bodyPr>
          <a:lstStyle/>
          <a:p>
            <a:pPr algn="r"/>
            <a:r>
              <a:rPr lang="he-IL" sz="3600" dirty="0">
                <a:solidFill>
                  <a:srgbClr val="1B5183"/>
                </a:solidFill>
                <a:latin typeface="Arial" panose="020B0604020202020204" pitchFamily="34" charset="0"/>
                <a:cs typeface="Arial" panose="020B0604020202020204" pitchFamily="34" charset="0"/>
              </a:rPr>
              <a:t>מנחה</a:t>
            </a:r>
            <a:endParaRPr lang="he-IL" sz="4000" dirty="0">
              <a:solidFill>
                <a:srgbClr val="1B5183"/>
              </a:solidFill>
              <a:latin typeface="Arial" panose="020B0604020202020204" pitchFamily="34" charset="0"/>
              <a:cs typeface="Arial" panose="020B0604020202020204" pitchFamily="34" charset="0"/>
            </a:endParaRPr>
          </a:p>
        </p:txBody>
      </p:sp>
      <p:sp>
        <p:nvSpPr>
          <p:cNvPr id="7" name="Rectangle 6"/>
          <p:cNvSpPr/>
          <p:nvPr/>
        </p:nvSpPr>
        <p:spPr>
          <a:xfrm>
            <a:off x="0" y="3429000"/>
            <a:ext cx="12192000" cy="73152"/>
          </a:xfrm>
          <a:prstGeom prst="rect">
            <a:avLst/>
          </a:prstGeom>
          <a:gradFill>
            <a:gsLst>
              <a:gs pos="0">
                <a:srgbClr val="E4E4E4"/>
              </a:gs>
              <a:gs pos="43000">
                <a:schemeClr val="bg1">
                  <a:lumMod val="85000"/>
                </a:schemeClr>
              </a:gs>
              <a:gs pos="100000">
                <a:srgbClr val="B6D4F0"/>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latin typeface="Arial" panose="020B0604020202020204" pitchFamily="34" charset="0"/>
              <a:cs typeface="Arial" panose="020B0604020202020204" pitchFamily="34" charset="0"/>
            </a:endParaRPr>
          </a:p>
        </p:txBody>
      </p:sp>
      <p:sp>
        <p:nvSpPr>
          <p:cNvPr id="8" name="Title 3"/>
          <p:cNvSpPr txBox="1">
            <a:spLocks/>
          </p:cNvSpPr>
          <p:nvPr/>
        </p:nvSpPr>
        <p:spPr>
          <a:xfrm>
            <a:off x="4703064" y="188215"/>
            <a:ext cx="3361944" cy="548640"/>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r"/>
            <a:r>
              <a:rPr lang="he-IL" sz="3600" dirty="0">
                <a:solidFill>
                  <a:srgbClr val="1B5183"/>
                </a:solidFill>
                <a:latin typeface="Arial" panose="020B0604020202020204" pitchFamily="34" charset="0"/>
                <a:cs typeface="Arial" panose="020B0604020202020204" pitchFamily="34" charset="0"/>
              </a:rPr>
              <a:t>תחומי מחקר</a:t>
            </a:r>
          </a:p>
        </p:txBody>
      </p:sp>
      <p:sp>
        <p:nvSpPr>
          <p:cNvPr id="9" name="Title 3"/>
          <p:cNvSpPr txBox="1">
            <a:spLocks/>
          </p:cNvSpPr>
          <p:nvPr/>
        </p:nvSpPr>
        <p:spPr>
          <a:xfrm>
            <a:off x="0" y="164592"/>
            <a:ext cx="1987296" cy="548640"/>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r"/>
            <a:r>
              <a:rPr lang="he-IL" sz="3600" dirty="0">
                <a:solidFill>
                  <a:srgbClr val="1B5183"/>
                </a:solidFill>
                <a:latin typeface="Arial" panose="020B0604020202020204" pitchFamily="34" charset="0"/>
                <a:cs typeface="Arial" panose="020B0604020202020204" pitchFamily="34" charset="0"/>
              </a:rPr>
              <a:t>פרסומים</a:t>
            </a:r>
            <a:endParaRPr lang="he-IL" sz="4000" dirty="0">
              <a:solidFill>
                <a:srgbClr val="1B5183"/>
              </a:solidFill>
              <a:latin typeface="Arial" panose="020B0604020202020204" pitchFamily="34" charset="0"/>
              <a:cs typeface="Arial" panose="020B0604020202020204" pitchFamily="34" charset="0"/>
            </a:endParaRPr>
          </a:p>
        </p:txBody>
      </p:sp>
      <p:sp>
        <p:nvSpPr>
          <p:cNvPr id="11" name="Title 3"/>
          <p:cNvSpPr txBox="1">
            <a:spLocks/>
          </p:cNvSpPr>
          <p:nvPr/>
        </p:nvSpPr>
        <p:spPr>
          <a:xfrm>
            <a:off x="9298471" y="883920"/>
            <a:ext cx="2893529" cy="405384"/>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he-IL" sz="2400" dirty="0">
                <a:solidFill>
                  <a:srgbClr val="1B5183"/>
                </a:solidFill>
                <a:latin typeface="Arial" panose="020B0604020202020204" pitchFamily="34" charset="0"/>
                <a:cs typeface="Arial" panose="020B0604020202020204" pitchFamily="34" charset="0"/>
              </a:rPr>
              <a:t>פרופ' עינת גל</a:t>
            </a:r>
            <a:endParaRPr lang="he-IL" sz="2800" dirty="0">
              <a:solidFill>
                <a:srgbClr val="1B5183"/>
              </a:solidFill>
              <a:latin typeface="Arial" panose="020B0604020202020204" pitchFamily="34" charset="0"/>
              <a:cs typeface="Arial" panose="020B0604020202020204" pitchFamily="34" charset="0"/>
            </a:endParaRPr>
          </a:p>
        </p:txBody>
      </p:sp>
      <p:pic>
        <p:nvPicPr>
          <p:cNvPr id="13" name="Picture 2" descr="×ª××¦××ª ×ª××× × ×¢×××¨ âªemailâ¬â"/>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398104" y="2944368"/>
            <a:ext cx="372096" cy="37209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9663864" y="3054096"/>
            <a:ext cx="2159567" cy="338554"/>
          </a:xfrm>
          <a:prstGeom prst="rect">
            <a:avLst/>
          </a:prstGeom>
        </p:spPr>
        <p:txBody>
          <a:bodyPr wrap="none">
            <a:spAutoFit/>
          </a:bodyPr>
          <a:lstStyle/>
          <a:p>
            <a:pPr lvl="0" algn="ctr" rtl="1">
              <a:buClr>
                <a:schemeClr val="accent1"/>
              </a:buClr>
              <a:buSzPts val="1596"/>
            </a:pPr>
            <a:r>
              <a:rPr lang="en-US" sz="1600" dirty="0">
                <a:solidFill>
                  <a:srgbClr val="534B61"/>
                </a:solidFill>
                <a:latin typeface="Arial" panose="020B0604020202020204" pitchFamily="34" charset="0"/>
                <a:cs typeface="Arial" panose="020B0604020202020204" pitchFamily="34" charset="0"/>
                <a:sym typeface="Tahoma"/>
                <a:hlinkClick r:id="rId4"/>
              </a:rPr>
              <a:t>eynatgal@gmail.com</a:t>
            </a:r>
            <a:r>
              <a:rPr lang="en-US" sz="1600" dirty="0">
                <a:solidFill>
                  <a:srgbClr val="534B61"/>
                </a:solidFill>
                <a:latin typeface="Arial" panose="020B0604020202020204" pitchFamily="34" charset="0"/>
                <a:cs typeface="Arial" panose="020B0604020202020204" pitchFamily="34" charset="0"/>
                <a:sym typeface="Tahoma"/>
              </a:rPr>
              <a:t> </a:t>
            </a:r>
          </a:p>
        </p:txBody>
      </p:sp>
      <p:sp>
        <p:nvSpPr>
          <p:cNvPr id="15" name="Title 3"/>
          <p:cNvSpPr txBox="1">
            <a:spLocks/>
          </p:cNvSpPr>
          <p:nvPr/>
        </p:nvSpPr>
        <p:spPr>
          <a:xfrm>
            <a:off x="2596896" y="1587408"/>
            <a:ext cx="6022848" cy="1591427"/>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r"/>
            <a:r>
              <a:rPr lang="he-IL" sz="2000" dirty="0">
                <a:solidFill>
                  <a:srgbClr val="1B5183"/>
                </a:solidFill>
                <a:latin typeface="Arial" panose="020B0604020202020204" pitchFamily="34" charset="0"/>
                <a:cs typeface="Arial" panose="020B0604020202020204" pitchFamily="34" charset="0"/>
              </a:rPr>
              <a:t>לקויים התפתחותיים, בעיקר אוטיזם</a:t>
            </a:r>
          </a:p>
          <a:p>
            <a:pPr algn="r"/>
            <a:endParaRPr lang="he-IL" sz="900" dirty="0">
              <a:solidFill>
                <a:srgbClr val="1B5183"/>
              </a:solidFill>
              <a:latin typeface="Arial" panose="020B0604020202020204" pitchFamily="34" charset="0"/>
              <a:cs typeface="Arial" panose="020B0604020202020204" pitchFamily="34" charset="0"/>
            </a:endParaRPr>
          </a:p>
          <a:p>
            <a:pPr algn="r"/>
            <a:r>
              <a:rPr lang="he-IL" sz="2000" dirty="0">
                <a:solidFill>
                  <a:srgbClr val="1B5183"/>
                </a:solidFill>
                <a:latin typeface="Arial" panose="020B0604020202020204" pitchFamily="34" charset="0"/>
                <a:cs typeface="Arial" panose="020B0604020202020204" pitchFamily="34" charset="0"/>
              </a:rPr>
              <a:t>תחומי עניין והתנהגות חזרתיים/ הפרעות בעיבוד חושי/ תפיסת כאב</a:t>
            </a:r>
          </a:p>
          <a:p>
            <a:pPr algn="r"/>
            <a:r>
              <a:rPr lang="he-IL" sz="2000" dirty="0">
                <a:solidFill>
                  <a:srgbClr val="1B5183"/>
                </a:solidFill>
                <a:latin typeface="Arial" panose="020B0604020202020204" pitchFamily="34" charset="0"/>
                <a:cs typeface="Arial" panose="020B0604020202020204" pitchFamily="34" charset="0"/>
              </a:rPr>
              <a:t>שילוב בעבודה, בעיות אכילה</a:t>
            </a:r>
          </a:p>
          <a:p>
            <a:pPr algn="r"/>
            <a:r>
              <a:rPr lang="he-IL" sz="2000" dirty="0">
                <a:solidFill>
                  <a:srgbClr val="1B5183"/>
                </a:solidFill>
                <a:latin typeface="Arial" panose="020B0604020202020204" pitchFamily="34" charset="0"/>
                <a:cs typeface="Arial" panose="020B0604020202020204" pitchFamily="34" charset="0"/>
              </a:rPr>
              <a:t>פיתוח ובדיקת כלי אבחון והתערבות לאנשים עם אוטיזם</a:t>
            </a:r>
          </a:p>
          <a:p>
            <a:pPr marL="342900" indent="-342900" algn="r">
              <a:buFont typeface="Arial" panose="020B0604020202020204" pitchFamily="34" charset="0"/>
              <a:buChar char="•"/>
            </a:pPr>
            <a:r>
              <a:rPr lang="he-IL" sz="2000" dirty="0">
                <a:solidFill>
                  <a:srgbClr val="1B5183"/>
                </a:solidFill>
                <a:latin typeface="Arial" panose="020B0604020202020204" pitchFamily="34" charset="0"/>
                <a:cs typeface="Arial" panose="020B0604020202020204" pitchFamily="34" charset="0"/>
              </a:rPr>
              <a:t>יישומים טכנולוגים</a:t>
            </a:r>
          </a:p>
          <a:p>
            <a:pPr marL="342900" indent="-342900" algn="r">
              <a:buFont typeface="Arial" panose="020B0604020202020204" pitchFamily="34" charset="0"/>
              <a:buChar char="•"/>
            </a:pPr>
            <a:r>
              <a:rPr lang="he-IL" sz="2000" dirty="0">
                <a:solidFill>
                  <a:srgbClr val="1B5183"/>
                </a:solidFill>
                <a:latin typeface="Arial" panose="020B0604020202020204" pitchFamily="34" charset="0"/>
                <a:cs typeface="Arial" panose="020B0604020202020204" pitchFamily="34" charset="0"/>
              </a:rPr>
              <a:t>קנאביס רפואי</a:t>
            </a:r>
          </a:p>
          <a:p>
            <a:pPr marL="342900" indent="-342900" algn="r">
              <a:buFont typeface="Arial" panose="020B0604020202020204" pitchFamily="34" charset="0"/>
              <a:buChar char="•"/>
            </a:pPr>
            <a:r>
              <a:rPr lang="he-IL" sz="2000" dirty="0">
                <a:solidFill>
                  <a:srgbClr val="1B5183"/>
                </a:solidFill>
                <a:latin typeface="Arial" panose="020B0604020202020204" pitchFamily="34" charset="0"/>
                <a:cs typeface="Arial" panose="020B0604020202020204" pitchFamily="34" charset="0"/>
              </a:rPr>
              <a:t>כלבי משפחה</a:t>
            </a:r>
          </a:p>
        </p:txBody>
      </p:sp>
      <p:pic>
        <p:nvPicPr>
          <p:cNvPr id="19" name="Picture 18"/>
          <p:cNvPicPr>
            <a:picLocks noChangeAspect="1"/>
          </p:cNvPicPr>
          <p:nvPr/>
        </p:nvPicPr>
        <p:blipFill>
          <a:blip r:embed="rId5">
            <a:grayscl/>
          </a:blip>
          <a:stretch>
            <a:fillRect/>
          </a:stretch>
        </p:blipFill>
        <p:spPr>
          <a:xfrm>
            <a:off x="1078015" y="6291396"/>
            <a:ext cx="2241566" cy="441371"/>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4662" y="6214774"/>
            <a:ext cx="504962" cy="504962"/>
          </a:xfrm>
          <a:prstGeom prst="rect">
            <a:avLst/>
          </a:prstGeom>
        </p:spPr>
      </p:pic>
      <p:pic>
        <p:nvPicPr>
          <p:cNvPr id="28" name="Picture 4" descr="×ª××¦××ª ×ª××× × ×¢×××¨ âªclick hereâ¬â">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1" y="1505366"/>
            <a:ext cx="897838" cy="120646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697" y="6217920"/>
            <a:ext cx="887143" cy="505256"/>
          </a:xfrm>
          <a:prstGeom prst="rect">
            <a:avLst/>
          </a:prstGeom>
        </p:spPr>
      </p:pic>
      <p:pic>
        <p:nvPicPr>
          <p:cNvPr id="21" name="Google Shape;409;p29"/>
          <p:cNvPicPr preferRelativeResize="0"/>
          <p:nvPr/>
        </p:nvPicPr>
        <p:blipFill rotWithShape="1">
          <a:blip r:embed="rId10">
            <a:alphaModFix/>
          </a:blip>
          <a:srcRect/>
          <a:stretch/>
        </p:blipFill>
        <p:spPr>
          <a:xfrm>
            <a:off x="10251164" y="1374876"/>
            <a:ext cx="1131269" cy="1478051"/>
          </a:xfrm>
          <a:prstGeom prst="rect">
            <a:avLst/>
          </a:prstGeom>
          <a:ln>
            <a:noFill/>
          </a:ln>
          <a:effectLst>
            <a:outerShdw blurRad="292100" dist="139700" dir="2700000" algn="tl" rotWithShape="0">
              <a:srgbClr val="333333">
                <a:alpha val="65000"/>
              </a:srgbClr>
            </a:outerShdw>
          </a:effectLst>
        </p:spPr>
      </p:pic>
      <p:grpSp>
        <p:nvGrpSpPr>
          <p:cNvPr id="25" name="Group 24"/>
          <p:cNvGrpSpPr/>
          <p:nvPr/>
        </p:nvGrpSpPr>
        <p:grpSpPr>
          <a:xfrm>
            <a:off x="644564" y="3569195"/>
            <a:ext cx="11551919" cy="2508730"/>
            <a:chOff x="640081" y="883920"/>
            <a:chExt cx="11551919" cy="2508730"/>
          </a:xfrm>
        </p:grpSpPr>
        <p:sp>
          <p:nvSpPr>
            <p:cNvPr id="26" name="Title 3"/>
            <p:cNvSpPr txBox="1">
              <a:spLocks/>
            </p:cNvSpPr>
            <p:nvPr/>
          </p:nvSpPr>
          <p:spPr>
            <a:xfrm>
              <a:off x="9298471" y="883920"/>
              <a:ext cx="2893529" cy="405384"/>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he-IL" sz="2400" dirty="0">
                  <a:solidFill>
                    <a:srgbClr val="1B5183"/>
                  </a:solidFill>
                  <a:latin typeface="Arial" panose="020B0604020202020204" pitchFamily="34" charset="0"/>
                  <a:cs typeface="Arial" panose="020B0604020202020204" pitchFamily="34" charset="0"/>
                </a:rPr>
                <a:t>ד"ר גלית יוגב-זליגמן</a:t>
              </a:r>
              <a:endParaRPr lang="he-IL" sz="2800" dirty="0">
                <a:solidFill>
                  <a:srgbClr val="1B5183"/>
                </a:solidFill>
                <a:latin typeface="Arial" panose="020B0604020202020204" pitchFamily="34" charset="0"/>
                <a:cs typeface="Arial" panose="020B0604020202020204" pitchFamily="34" charset="0"/>
              </a:endParaRPr>
            </a:p>
          </p:txBody>
        </p:sp>
        <p:pic>
          <p:nvPicPr>
            <p:cNvPr id="27" name="Picture 2" descr="×ª××¦××ª ×ª××× × ×¢×××¨ âªemailâ¬â"/>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398104" y="2944368"/>
              <a:ext cx="372096" cy="37209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9670999" y="3054096"/>
              <a:ext cx="2364751" cy="338554"/>
            </a:xfrm>
            <a:prstGeom prst="rect">
              <a:avLst/>
            </a:prstGeom>
          </p:spPr>
          <p:txBody>
            <a:bodyPr wrap="none">
              <a:spAutoFit/>
            </a:bodyPr>
            <a:lstStyle/>
            <a:p>
              <a:pPr algn="ctr" rtl="1">
                <a:buClr>
                  <a:schemeClr val="accent1"/>
                </a:buClr>
                <a:buSzPts val="1596"/>
              </a:pPr>
              <a:r>
                <a:rPr lang="en-US" sz="1600" dirty="0">
                  <a:solidFill>
                    <a:srgbClr val="534B61"/>
                  </a:solidFill>
                  <a:latin typeface="Arial" panose="020B0604020202020204" pitchFamily="34" charset="0"/>
                  <a:cs typeface="Arial" panose="020B0604020202020204" pitchFamily="34" charset="0"/>
                  <a:sym typeface="Tahoma"/>
                  <a:hlinkClick r:id="rId4"/>
                </a:rPr>
                <a:t>galit.yogev@gmail.com</a:t>
              </a:r>
              <a:r>
                <a:rPr lang="en-US" sz="1600" dirty="0">
                  <a:solidFill>
                    <a:srgbClr val="534B61"/>
                  </a:solidFill>
                  <a:latin typeface="Arial" panose="020B0604020202020204" pitchFamily="34" charset="0"/>
                  <a:cs typeface="Arial" panose="020B0604020202020204" pitchFamily="34" charset="0"/>
                  <a:sym typeface="Tahoma"/>
                </a:rPr>
                <a:t> </a:t>
              </a:r>
            </a:p>
          </p:txBody>
        </p:sp>
        <p:sp>
          <p:nvSpPr>
            <p:cNvPr id="32" name="Title 3"/>
            <p:cNvSpPr txBox="1">
              <a:spLocks/>
            </p:cNvSpPr>
            <p:nvPr/>
          </p:nvSpPr>
          <p:spPr>
            <a:xfrm>
              <a:off x="2596896" y="1227793"/>
              <a:ext cx="6022848" cy="1850736"/>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lvl="0" algn="r" fontAlgn="base">
                <a:lnSpc>
                  <a:spcPct val="100000"/>
                </a:lnSpc>
                <a:spcAft>
                  <a:spcPct val="0"/>
                </a:spcAft>
              </a:pPr>
              <a:r>
                <a:rPr lang="he-IL" sz="2000" dirty="0">
                  <a:solidFill>
                    <a:srgbClr val="1B5183"/>
                  </a:solidFill>
                  <a:latin typeface="Arial" panose="020B0604020202020204" pitchFamily="34" charset="0"/>
                  <a:cs typeface="Arial" panose="020B0604020202020204" pitchFamily="34" charset="0"/>
                </a:rPr>
                <a:t>הקשר בין תפקוד מוטורי לתפקוד קוגניטיבי בחולים נוירולוגים. יישומים קליניים בשיפור תפקוד בקרב חולי פרקינסון ואנשים הסובלים מליקוי במערכת העצבים. </a:t>
              </a:r>
              <a:r>
                <a:rPr lang="en-US" sz="2000" dirty="0">
                  <a:solidFill>
                    <a:srgbClr val="1B5183"/>
                  </a:solidFill>
                  <a:latin typeface="Arial" panose="020B0604020202020204" pitchFamily="34" charset="0"/>
                  <a:cs typeface="Arial" panose="020B0604020202020204" pitchFamily="34" charset="0"/>
                </a:rPr>
                <a:t>Self-management </a:t>
              </a:r>
              <a:r>
                <a:rPr lang="he-IL" sz="2000" dirty="0">
                  <a:solidFill>
                    <a:srgbClr val="1B5183"/>
                  </a:solidFill>
                  <a:latin typeface="Arial" panose="020B0604020202020204" pitchFamily="34" charset="0"/>
                  <a:cs typeface="Arial" panose="020B0604020202020204" pitchFamily="34" charset="0"/>
                </a:rPr>
                <a:t> באוכלוסייה המבוגרת ובאנשים הסובלים ממחלות נוירולוגיות. </a:t>
              </a:r>
              <a:r>
                <a:rPr lang="en-US" sz="2000" dirty="0">
                  <a:solidFill>
                    <a:srgbClr val="1B5183"/>
                  </a:solidFill>
                  <a:latin typeface="Arial" panose="020B0604020202020204" pitchFamily="34" charset="0"/>
                  <a:cs typeface="Arial" panose="020B0604020202020204" pitchFamily="34" charset="0"/>
                  <a:hlinkClick r:id="rId11"/>
                </a:rPr>
                <a:t>https://www.researchgate.net/profile/Galit_YogevSeligmann/contributions</a:t>
              </a:r>
              <a:r>
                <a:rPr lang="en-US" sz="2000" dirty="0">
                  <a:solidFill>
                    <a:srgbClr val="1B5183"/>
                  </a:solidFill>
                  <a:latin typeface="Arial" panose="020B0604020202020204" pitchFamily="34" charset="0"/>
                  <a:cs typeface="Arial" panose="020B0604020202020204" pitchFamily="34" charset="0"/>
                </a:rPr>
                <a:t> </a:t>
              </a:r>
              <a:endParaRPr lang="he-IL" sz="2000" dirty="0">
                <a:solidFill>
                  <a:srgbClr val="1B5183"/>
                </a:solidFill>
                <a:latin typeface="Arial" panose="020B0604020202020204" pitchFamily="34" charset="0"/>
                <a:cs typeface="Arial" panose="020B0604020202020204" pitchFamily="34" charset="0"/>
              </a:endParaRPr>
            </a:p>
          </p:txBody>
        </p:sp>
        <p:pic>
          <p:nvPicPr>
            <p:cNvPr id="33" name="Picture 4" descr="×ª××¦××ª ×ª××× × ×¢×××¨ âªclick hereâ¬â">
              <a:hlinkClick r:id="rId12"/>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1" y="1505366"/>
              <a:ext cx="897838" cy="1206469"/>
            </a:xfrm>
            <a:prstGeom prst="rect">
              <a:avLst/>
            </a:prstGeom>
            <a:noFill/>
            <a:extLst>
              <a:ext uri="{909E8E84-426E-40DD-AFC4-6F175D3DCCD1}">
                <a14:hiddenFill xmlns:a14="http://schemas.microsoft.com/office/drawing/2010/main">
                  <a:solidFill>
                    <a:srgbClr val="FFFFFF"/>
                  </a:solidFill>
                </a14:hiddenFill>
              </a:ext>
            </a:extLst>
          </p:spPr>
        </p:pic>
        <p:pic>
          <p:nvPicPr>
            <p:cNvPr id="35" name="Google Shape;551;p44" descr="‏‏תמונה1_גלית יוגב זליגמן.JPG"/>
            <p:cNvPicPr preferRelativeResize="0"/>
            <p:nvPr/>
          </p:nvPicPr>
          <p:blipFill rotWithShape="1">
            <a:blip r:embed="rId13">
              <a:alphaModFix/>
            </a:blip>
            <a:srcRect/>
            <a:stretch/>
          </p:blipFill>
          <p:spPr>
            <a:xfrm>
              <a:off x="10255080" y="1398397"/>
              <a:ext cx="1143000" cy="137209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381477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058400" y="164592"/>
            <a:ext cx="1755648" cy="548640"/>
          </a:xfrm>
        </p:spPr>
        <p:txBody>
          <a:bodyPr>
            <a:noAutofit/>
          </a:bodyPr>
          <a:lstStyle/>
          <a:p>
            <a:pPr algn="r"/>
            <a:r>
              <a:rPr lang="he-IL" sz="3600" dirty="0">
                <a:solidFill>
                  <a:srgbClr val="1B5183"/>
                </a:solidFill>
                <a:latin typeface="Arial" panose="020B0604020202020204" pitchFamily="34" charset="0"/>
                <a:cs typeface="Arial" panose="020B0604020202020204" pitchFamily="34" charset="0"/>
              </a:rPr>
              <a:t>מנחה</a:t>
            </a:r>
            <a:endParaRPr lang="he-IL" sz="4000" dirty="0">
              <a:solidFill>
                <a:srgbClr val="1B5183"/>
              </a:solidFill>
              <a:latin typeface="Arial" panose="020B0604020202020204" pitchFamily="34" charset="0"/>
              <a:cs typeface="Arial" panose="020B0604020202020204" pitchFamily="34" charset="0"/>
            </a:endParaRPr>
          </a:p>
        </p:txBody>
      </p:sp>
      <p:sp>
        <p:nvSpPr>
          <p:cNvPr id="7" name="Rectangle 6"/>
          <p:cNvSpPr/>
          <p:nvPr/>
        </p:nvSpPr>
        <p:spPr>
          <a:xfrm>
            <a:off x="0" y="3429000"/>
            <a:ext cx="12192000" cy="73152"/>
          </a:xfrm>
          <a:prstGeom prst="rect">
            <a:avLst/>
          </a:prstGeom>
          <a:gradFill>
            <a:gsLst>
              <a:gs pos="0">
                <a:srgbClr val="E4E4E4"/>
              </a:gs>
              <a:gs pos="43000">
                <a:schemeClr val="bg1">
                  <a:lumMod val="85000"/>
                </a:schemeClr>
              </a:gs>
              <a:gs pos="100000">
                <a:srgbClr val="B6D4F0"/>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latin typeface="Arial" panose="020B0604020202020204" pitchFamily="34" charset="0"/>
              <a:cs typeface="Arial" panose="020B0604020202020204" pitchFamily="34" charset="0"/>
            </a:endParaRPr>
          </a:p>
        </p:txBody>
      </p:sp>
      <p:sp>
        <p:nvSpPr>
          <p:cNvPr id="8" name="Title 3"/>
          <p:cNvSpPr txBox="1">
            <a:spLocks/>
          </p:cNvSpPr>
          <p:nvPr/>
        </p:nvSpPr>
        <p:spPr>
          <a:xfrm>
            <a:off x="4703064" y="188215"/>
            <a:ext cx="3361944" cy="548640"/>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r"/>
            <a:r>
              <a:rPr lang="he-IL" sz="3600" dirty="0">
                <a:solidFill>
                  <a:srgbClr val="1B5183"/>
                </a:solidFill>
                <a:latin typeface="Arial" panose="020B0604020202020204" pitchFamily="34" charset="0"/>
                <a:cs typeface="Arial" panose="020B0604020202020204" pitchFamily="34" charset="0"/>
              </a:rPr>
              <a:t>תחומי מחקר</a:t>
            </a:r>
          </a:p>
        </p:txBody>
      </p:sp>
      <p:sp>
        <p:nvSpPr>
          <p:cNvPr id="9" name="Title 3"/>
          <p:cNvSpPr txBox="1">
            <a:spLocks/>
          </p:cNvSpPr>
          <p:nvPr/>
        </p:nvSpPr>
        <p:spPr>
          <a:xfrm>
            <a:off x="0" y="164592"/>
            <a:ext cx="1987296" cy="548640"/>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r"/>
            <a:r>
              <a:rPr lang="he-IL" sz="3600" dirty="0">
                <a:solidFill>
                  <a:srgbClr val="1B5183"/>
                </a:solidFill>
                <a:latin typeface="Arial" panose="020B0604020202020204" pitchFamily="34" charset="0"/>
                <a:cs typeface="Arial" panose="020B0604020202020204" pitchFamily="34" charset="0"/>
              </a:rPr>
              <a:t>פרסומים</a:t>
            </a:r>
            <a:endParaRPr lang="he-IL" sz="4000" dirty="0">
              <a:solidFill>
                <a:srgbClr val="1B5183"/>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a:grayscl/>
          </a:blip>
          <a:stretch>
            <a:fillRect/>
          </a:stretch>
        </p:blipFill>
        <p:spPr>
          <a:xfrm>
            <a:off x="1078015" y="6291396"/>
            <a:ext cx="2241566" cy="441371"/>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4662" y="6214774"/>
            <a:ext cx="504962" cy="504962"/>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697" y="6217920"/>
            <a:ext cx="887143" cy="505256"/>
          </a:xfrm>
          <a:prstGeom prst="rect">
            <a:avLst/>
          </a:prstGeom>
        </p:spPr>
      </p:pic>
      <p:grpSp>
        <p:nvGrpSpPr>
          <p:cNvPr id="3" name="Group 2"/>
          <p:cNvGrpSpPr/>
          <p:nvPr/>
        </p:nvGrpSpPr>
        <p:grpSpPr>
          <a:xfrm>
            <a:off x="640812" y="779616"/>
            <a:ext cx="11654959" cy="2556266"/>
            <a:chOff x="640812" y="3522816"/>
            <a:chExt cx="11654959" cy="2556266"/>
          </a:xfrm>
        </p:grpSpPr>
        <p:sp>
          <p:nvSpPr>
            <p:cNvPr id="10" name="Title 3"/>
            <p:cNvSpPr txBox="1">
              <a:spLocks/>
            </p:cNvSpPr>
            <p:nvPr/>
          </p:nvSpPr>
          <p:spPr>
            <a:xfrm>
              <a:off x="9358229" y="3522816"/>
              <a:ext cx="2809446" cy="403461"/>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he-IL" sz="2400" dirty="0" smtClean="0">
                  <a:solidFill>
                    <a:srgbClr val="1B5183"/>
                  </a:solidFill>
                  <a:latin typeface="Arial" panose="020B0604020202020204" pitchFamily="34" charset="0"/>
                  <a:cs typeface="Arial" panose="020B0604020202020204" pitchFamily="34" charset="0"/>
                </a:rPr>
                <a:t>פרופ' </a:t>
              </a:r>
              <a:r>
                <a:rPr lang="he-IL" sz="1600" dirty="0" smtClean="0">
                  <a:solidFill>
                    <a:srgbClr val="1B5183"/>
                  </a:solidFill>
                  <a:latin typeface="Arial" panose="020B0604020202020204" pitchFamily="34" charset="0"/>
                  <a:cs typeface="Arial" panose="020B0604020202020204" pitchFamily="34" charset="0"/>
                </a:rPr>
                <a:t>(אמריטוס)</a:t>
              </a:r>
              <a:r>
                <a:rPr lang="he-IL" sz="2400" dirty="0" smtClean="0">
                  <a:solidFill>
                    <a:srgbClr val="1B5183"/>
                  </a:solidFill>
                  <a:latin typeface="Arial" panose="020B0604020202020204" pitchFamily="34" charset="0"/>
                  <a:cs typeface="Arial" panose="020B0604020202020204" pitchFamily="34" charset="0"/>
                </a:rPr>
                <a:t> </a:t>
              </a:r>
              <a:r>
                <a:rPr lang="he-IL" sz="2400" dirty="0">
                  <a:solidFill>
                    <a:srgbClr val="1B5183"/>
                  </a:solidFill>
                  <a:latin typeface="Arial" panose="020B0604020202020204" pitchFamily="34" charset="0"/>
                  <a:cs typeface="Arial" panose="020B0604020202020204" pitchFamily="34" charset="0"/>
                </a:rPr>
                <a:t>נעמי יוסמן</a:t>
              </a:r>
            </a:p>
          </p:txBody>
        </p:sp>
        <p:pic>
          <p:nvPicPr>
            <p:cNvPr id="22" name="Picture 2" descr="×ª××¦××ª ×ª××× × ×¢×××¨ âªemailâ¬â"/>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382554" y="5644881"/>
              <a:ext cx="372096" cy="37209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9729876" y="5740528"/>
              <a:ext cx="2565895" cy="338554"/>
            </a:xfrm>
            <a:prstGeom prst="rect">
              <a:avLst/>
            </a:prstGeom>
          </p:spPr>
          <p:txBody>
            <a:bodyPr wrap="none">
              <a:spAutoFit/>
            </a:bodyPr>
            <a:lstStyle/>
            <a:p>
              <a:pPr lvl="0"/>
              <a:r>
                <a:rPr lang="en-US" sz="1600" dirty="0">
                  <a:solidFill>
                    <a:srgbClr val="534B61"/>
                  </a:solidFill>
                  <a:latin typeface="Arial" panose="020B0604020202020204" pitchFamily="34" charset="0"/>
                  <a:cs typeface="Arial" panose="020B0604020202020204" pitchFamily="34" charset="0"/>
                  <a:sym typeface="Arial"/>
                  <a:hlinkClick r:id="rId7"/>
                </a:rPr>
                <a:t>njosman@univ.haifa.ac.il</a:t>
              </a:r>
              <a:r>
                <a:rPr lang="en-US" sz="1600" dirty="0">
                  <a:solidFill>
                    <a:srgbClr val="534B61"/>
                  </a:solidFill>
                  <a:latin typeface="Arial" panose="020B0604020202020204" pitchFamily="34" charset="0"/>
                  <a:cs typeface="Arial" panose="020B0604020202020204" pitchFamily="34" charset="0"/>
                  <a:sym typeface="Arial"/>
                </a:rPr>
                <a:t> </a:t>
              </a:r>
              <a:r>
                <a:rPr lang="en-US" sz="1600" dirty="0">
                  <a:solidFill>
                    <a:schemeClr val="lt1"/>
                  </a:solidFill>
                  <a:latin typeface="Arial" panose="020B0604020202020204" pitchFamily="34" charset="0"/>
                  <a:ea typeface="Arial"/>
                  <a:cs typeface="Arial" panose="020B0604020202020204" pitchFamily="34" charset="0"/>
                  <a:sym typeface="Arial"/>
                </a:rPr>
                <a:t> </a:t>
              </a:r>
              <a:endParaRPr lang="en-US" sz="1600" dirty="0">
                <a:solidFill>
                  <a:schemeClr val="dk1"/>
                </a:solidFill>
                <a:latin typeface="Arial" panose="020B0604020202020204" pitchFamily="34" charset="0"/>
                <a:ea typeface="Arial"/>
                <a:cs typeface="Arial" panose="020B0604020202020204" pitchFamily="34" charset="0"/>
                <a:sym typeface="Arial"/>
              </a:endParaRPr>
            </a:p>
          </p:txBody>
        </p:sp>
        <p:sp>
          <p:nvSpPr>
            <p:cNvPr id="24" name="Title 3"/>
            <p:cNvSpPr txBox="1">
              <a:spLocks/>
            </p:cNvSpPr>
            <p:nvPr/>
          </p:nvSpPr>
          <p:spPr>
            <a:xfrm>
              <a:off x="1792224" y="3990059"/>
              <a:ext cx="6827520" cy="1523773"/>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lvl="0" algn="r">
                <a:spcBef>
                  <a:spcPts val="0"/>
                </a:spcBef>
                <a:buClr>
                  <a:schemeClr val="accent1"/>
                </a:buClr>
                <a:buSzPts val="2128"/>
              </a:pPr>
              <a:r>
                <a:rPr lang="he-IL" sz="2000" dirty="0">
                  <a:solidFill>
                    <a:srgbClr val="1B5183"/>
                  </a:solidFill>
                  <a:latin typeface="Arial" panose="020B0604020202020204" pitchFamily="34" charset="0"/>
                  <a:cs typeface="Arial" panose="020B0604020202020204" pitchFamily="34" charset="0"/>
                </a:rPr>
                <a:t>בעיות קוגניטיביות ומטה-קוגניטיביות והקשר שלהן לעיסוק האדם בקרב אנשים עם בעיות במערכת העצבים המרכזית: ילדים עם </a:t>
              </a:r>
              <a:r>
                <a:rPr lang="en-US" sz="2000" dirty="0">
                  <a:solidFill>
                    <a:srgbClr val="1B5183"/>
                  </a:solidFill>
                  <a:latin typeface="Arial" panose="020B0604020202020204" pitchFamily="34" charset="0"/>
                  <a:cs typeface="Arial" panose="020B0604020202020204" pitchFamily="34" charset="0"/>
                </a:rPr>
                <a:t>DCD </a:t>
              </a:r>
              <a:r>
                <a:rPr lang="he-IL" sz="2000" dirty="0">
                  <a:solidFill>
                    <a:srgbClr val="1B5183"/>
                  </a:solidFill>
                  <a:latin typeface="Arial" panose="020B0604020202020204" pitchFamily="34" charset="0"/>
                  <a:cs typeface="Arial" panose="020B0604020202020204" pitchFamily="34" charset="0"/>
                </a:rPr>
                <a:t>, אנשים לאחר אירוע מוחי, לאחר פגיעת ראש, זקנים עם בעיות קוגניטיביות ואנשים המתמודדים עם מצוקה נפשית. שימוש במציאות מדומה ככלי להערכה והתערבות. </a:t>
              </a:r>
              <a:r>
                <a:rPr lang="en-US" sz="2000" dirty="0">
                  <a:solidFill>
                    <a:srgbClr val="1B5183"/>
                  </a:solidFill>
                  <a:latin typeface="Arial" panose="020B0604020202020204" pitchFamily="34" charset="0"/>
                  <a:cs typeface="Arial" panose="020B0604020202020204" pitchFamily="34" charset="0"/>
                  <a:hlinkClick r:id="rId8"/>
                </a:rPr>
                <a:t>http://research.haifa.ac.il/~naomij/</a:t>
              </a:r>
              <a:r>
                <a:rPr lang="he-IL" sz="2000" dirty="0">
                  <a:solidFill>
                    <a:srgbClr val="1B5183"/>
                  </a:solidFill>
                  <a:latin typeface="Arial" panose="020B0604020202020204" pitchFamily="34" charset="0"/>
                  <a:cs typeface="Arial" panose="020B0604020202020204" pitchFamily="34" charset="0"/>
                </a:rPr>
                <a:t> </a:t>
              </a:r>
            </a:p>
          </p:txBody>
        </p:sp>
        <p:pic>
          <p:nvPicPr>
            <p:cNvPr id="29" name="Picture 4" descr="×ª××¦××ª ×ª××× × ×¢×××¨ âªclick hereâ¬â">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812" y="4209410"/>
              <a:ext cx="897838" cy="1206469"/>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572;p47" descr="naomi_josman.jpg"/>
            <p:cNvPicPr preferRelativeResize="0"/>
            <p:nvPr/>
          </p:nvPicPr>
          <p:blipFill rotWithShape="1">
            <a:blip r:embed="rId11">
              <a:alphaModFix/>
            </a:blip>
            <a:srcRect t="6406" r="30819"/>
            <a:stretch/>
          </p:blipFill>
          <p:spPr>
            <a:xfrm>
              <a:off x="10323576" y="4081500"/>
              <a:ext cx="1082511" cy="1551203"/>
            </a:xfrm>
            <a:prstGeom prst="rect">
              <a:avLst/>
            </a:prstGeom>
            <a:ln>
              <a:noFill/>
            </a:ln>
            <a:effectLst>
              <a:outerShdw blurRad="292100" dist="139700" dir="2700000" algn="tl" rotWithShape="0">
                <a:srgbClr val="333333">
                  <a:alpha val="65000"/>
                </a:srgbClr>
              </a:outerShdw>
            </a:effectLst>
          </p:spPr>
        </p:pic>
      </p:grpSp>
      <p:grpSp>
        <p:nvGrpSpPr>
          <p:cNvPr id="25" name="Group 24"/>
          <p:cNvGrpSpPr/>
          <p:nvPr/>
        </p:nvGrpSpPr>
        <p:grpSpPr>
          <a:xfrm>
            <a:off x="635192" y="3557281"/>
            <a:ext cx="11562904" cy="2526266"/>
            <a:chOff x="629096" y="3505463"/>
            <a:chExt cx="11562904" cy="2526266"/>
          </a:xfrm>
        </p:grpSpPr>
        <p:pic>
          <p:nvPicPr>
            <p:cNvPr id="26" name="Picture 25">
              <a:extLst>
                <a:ext uri="{FF2B5EF4-FFF2-40B4-BE49-F238E27FC236}">
                  <a16:creationId xmlns:a16="http://schemas.microsoft.com/office/drawing/2014/main" id="{971518E8-4CBF-4E27-8CBF-D72E22856000}"/>
                </a:ext>
              </a:extLst>
            </p:cNvPr>
            <p:cNvPicPr>
              <a:picLocks noChangeAspect="1"/>
            </p:cNvPicPr>
            <p:nvPr/>
          </p:nvPicPr>
          <p:blipFill rotWithShape="1">
            <a:blip r:embed="rId12"/>
            <a:srcRect l="25947" t="20674" r="52331" b="40487"/>
            <a:stretch/>
          </p:blipFill>
          <p:spPr>
            <a:xfrm flipH="1">
              <a:off x="10241006" y="3936096"/>
              <a:ext cx="1228063" cy="1645920"/>
            </a:xfrm>
            <a:prstGeom prst="rect">
              <a:avLst/>
            </a:prstGeom>
          </p:spPr>
        </p:pic>
        <p:sp>
          <p:nvSpPr>
            <p:cNvPr id="27" name="Rectangle 26">
              <a:extLst>
                <a:ext uri="{FF2B5EF4-FFF2-40B4-BE49-F238E27FC236}">
                  <a16:creationId xmlns:a16="http://schemas.microsoft.com/office/drawing/2014/main" id="{4EE14773-FAFD-4439-92C3-777C7B9E18F6}"/>
                </a:ext>
              </a:extLst>
            </p:cNvPr>
            <p:cNvSpPr/>
            <p:nvPr/>
          </p:nvSpPr>
          <p:spPr>
            <a:xfrm>
              <a:off x="9759924" y="5693175"/>
              <a:ext cx="2432076" cy="338554"/>
            </a:xfrm>
            <a:prstGeom prst="rect">
              <a:avLst/>
            </a:prstGeom>
          </p:spPr>
          <p:txBody>
            <a:bodyPr wrap="none">
              <a:spAutoFit/>
            </a:bodyPr>
            <a:lstStyle/>
            <a:p>
              <a:r>
                <a:rPr lang="en-US" sz="1600" dirty="0">
                  <a:solidFill>
                    <a:srgbClr val="534B61"/>
                  </a:solidFill>
                  <a:latin typeface="Arial" panose="020B0604020202020204" pitchFamily="34" charset="0"/>
                  <a:cs typeface="Arial" panose="020B0604020202020204" pitchFamily="34" charset="0"/>
                  <a:sym typeface="Tahoma"/>
                  <a:hlinkClick r:id="rId7"/>
                </a:rPr>
                <a:t>lironlamash@gmail.com</a:t>
              </a:r>
              <a:endParaRPr lang="en-US" sz="1600" dirty="0">
                <a:solidFill>
                  <a:schemeClr val="dk1"/>
                </a:solidFill>
                <a:latin typeface="Arial" panose="020B0604020202020204" pitchFamily="34" charset="0"/>
                <a:ea typeface="Arial"/>
                <a:cs typeface="Arial" panose="020B0604020202020204" pitchFamily="34" charset="0"/>
                <a:sym typeface="Arial"/>
              </a:endParaRPr>
            </a:p>
          </p:txBody>
        </p:sp>
        <p:pic>
          <p:nvPicPr>
            <p:cNvPr id="28" name="Picture 2" descr="×ª××¦××ª ×ª××× × ×¢×××¨ âªemailâ¬â">
              <a:extLst>
                <a:ext uri="{FF2B5EF4-FFF2-40B4-BE49-F238E27FC236}">
                  <a16:creationId xmlns:a16="http://schemas.microsoft.com/office/drawing/2014/main" id="{3DACB254-6BAC-410B-B824-5B8B641D755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352133" y="5623560"/>
              <a:ext cx="372096" cy="37209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ª××¦××ª ×ª××× × ×¢×××¨ âªclick hereâ¬â">
              <a:hlinkClick r:id="rId13"/>
              <a:extLst>
                <a:ext uri="{FF2B5EF4-FFF2-40B4-BE49-F238E27FC236}">
                  <a16:creationId xmlns:a16="http://schemas.microsoft.com/office/drawing/2014/main" id="{4DA0F67A-A8D7-434E-8787-85591DD017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9096" y="4033571"/>
              <a:ext cx="897838" cy="1206469"/>
            </a:xfrm>
            <a:prstGeom prst="rect">
              <a:avLst/>
            </a:prstGeom>
            <a:noFill/>
            <a:extLst>
              <a:ext uri="{909E8E84-426E-40DD-AFC4-6F175D3DCCD1}">
                <a14:hiddenFill xmlns:a14="http://schemas.microsoft.com/office/drawing/2010/main">
                  <a:solidFill>
                    <a:srgbClr val="FFFFFF"/>
                  </a:solidFill>
                </a14:hiddenFill>
              </a:ext>
            </a:extLst>
          </p:spPr>
        </p:pic>
        <p:sp>
          <p:nvSpPr>
            <p:cNvPr id="33" name="Title 3">
              <a:extLst>
                <a:ext uri="{FF2B5EF4-FFF2-40B4-BE49-F238E27FC236}">
                  <a16:creationId xmlns:a16="http://schemas.microsoft.com/office/drawing/2014/main" id="{75B0B404-2D9E-438D-A150-4A4F8D7AB338}"/>
                </a:ext>
              </a:extLst>
            </p:cNvPr>
            <p:cNvSpPr txBox="1">
              <a:spLocks/>
            </p:cNvSpPr>
            <p:nvPr/>
          </p:nvSpPr>
          <p:spPr>
            <a:xfrm>
              <a:off x="2057400" y="3906125"/>
              <a:ext cx="6562344" cy="1480015"/>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lvl="0" algn="r">
                <a:spcBef>
                  <a:spcPts val="0"/>
                </a:spcBef>
                <a:buClr>
                  <a:schemeClr val="accent1"/>
                </a:buClr>
                <a:buSzPts val="2128"/>
              </a:pPr>
              <a:r>
                <a:rPr lang="he-IL" sz="2000" dirty="0">
                  <a:solidFill>
                    <a:srgbClr val="1B5183"/>
                  </a:solidFill>
                  <a:latin typeface="Arial" panose="020B0604020202020204" pitchFamily="34" charset="0"/>
                  <a:cs typeface="Arial" panose="020B0604020202020204" pitchFamily="34" charset="0"/>
                </a:rPr>
                <a:t>פיתוח והערכת טכנולוגיה מקוונת למתן שירותי התערבות מרחוק </a:t>
              </a:r>
              <a:r>
                <a:rPr lang="en-US" sz="2000" dirty="0">
                  <a:solidFill>
                    <a:srgbClr val="1B5183"/>
                  </a:solidFill>
                  <a:latin typeface="Arial" panose="020B0604020202020204" pitchFamily="34" charset="0"/>
                  <a:cs typeface="Arial" panose="020B0604020202020204" pitchFamily="34" charset="0"/>
                  <a:hlinkClick r:id="rId13"/>
                </a:rPr>
                <a:t>www.spanprogram.co.il</a:t>
              </a:r>
              <a:r>
                <a:rPr lang="en-US" sz="2000" dirty="0">
                  <a:solidFill>
                    <a:srgbClr val="1B5183"/>
                  </a:solidFill>
                  <a:latin typeface="Arial" panose="020B0604020202020204" pitchFamily="34" charset="0"/>
                  <a:cs typeface="Arial" panose="020B0604020202020204" pitchFamily="34" charset="0"/>
                </a:rPr>
                <a:t> </a:t>
              </a:r>
              <a:r>
                <a:rPr lang="he-IL" sz="2000" dirty="0">
                  <a:solidFill>
                    <a:srgbClr val="1B5183"/>
                  </a:solidFill>
                  <a:latin typeface="Arial" panose="020B0604020202020204" pitchFamily="34" charset="0"/>
                  <a:cs typeface="Arial" panose="020B0604020202020204" pitchFamily="34" charset="0"/>
                </a:rPr>
                <a:t>, הערכה והתערבות מטה-קוגניטיביים לקידום אוטונומיה והשתתפות של ילדים ומתבגרים עם אוטיזם, תפיסת זהות הלקות של מתבגרים עם ליקויים התפתחותיים ומחלות כרוניות.</a:t>
              </a:r>
            </a:p>
            <a:p>
              <a:pPr lvl="0" algn="r">
                <a:spcBef>
                  <a:spcPts val="0"/>
                </a:spcBef>
                <a:buClr>
                  <a:schemeClr val="accent1"/>
                </a:buClr>
                <a:buSzPts val="2128"/>
              </a:pPr>
              <a:endParaRPr lang="he-IL" sz="2000" dirty="0">
                <a:solidFill>
                  <a:srgbClr val="1B5183"/>
                </a:solidFill>
                <a:latin typeface="Arial" panose="020B0604020202020204" pitchFamily="34" charset="0"/>
                <a:cs typeface="Arial" panose="020B0604020202020204" pitchFamily="34" charset="0"/>
              </a:endParaRPr>
            </a:p>
          </p:txBody>
        </p:sp>
        <p:sp>
          <p:nvSpPr>
            <p:cNvPr id="34" name="Title 3">
              <a:extLst>
                <a:ext uri="{FF2B5EF4-FFF2-40B4-BE49-F238E27FC236}">
                  <a16:creationId xmlns:a16="http://schemas.microsoft.com/office/drawing/2014/main" id="{6B2154A2-8608-410B-BE68-FBCB2A69AF56}"/>
                </a:ext>
              </a:extLst>
            </p:cNvPr>
            <p:cNvSpPr txBox="1">
              <a:spLocks/>
            </p:cNvSpPr>
            <p:nvPr/>
          </p:nvSpPr>
          <p:spPr>
            <a:xfrm>
              <a:off x="9323852" y="3505463"/>
              <a:ext cx="2809446" cy="403461"/>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he-IL" sz="2400" dirty="0">
                  <a:solidFill>
                    <a:srgbClr val="1B5183"/>
                  </a:solidFill>
                  <a:latin typeface="Arial" panose="020B0604020202020204" pitchFamily="34" charset="0"/>
                  <a:cs typeface="Arial" panose="020B0604020202020204" pitchFamily="34" charset="0"/>
                </a:rPr>
                <a:t>ד"ר לירון לאמאש</a:t>
              </a:r>
            </a:p>
          </p:txBody>
        </p:sp>
      </p:grpSp>
    </p:spTree>
    <p:extLst>
      <p:ext uri="{BB962C8B-B14F-4D97-AF65-F5344CB8AC3E}">
        <p14:creationId xmlns:p14="http://schemas.microsoft.com/office/powerpoint/2010/main" val="322495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058400" y="164592"/>
            <a:ext cx="1755648" cy="548640"/>
          </a:xfrm>
        </p:spPr>
        <p:txBody>
          <a:bodyPr>
            <a:noAutofit/>
          </a:bodyPr>
          <a:lstStyle/>
          <a:p>
            <a:pPr algn="r"/>
            <a:r>
              <a:rPr lang="he-IL" sz="3600" dirty="0">
                <a:solidFill>
                  <a:srgbClr val="1B5183"/>
                </a:solidFill>
                <a:latin typeface="Arial" panose="020B0604020202020204" pitchFamily="34" charset="0"/>
                <a:cs typeface="Arial" panose="020B0604020202020204" pitchFamily="34" charset="0"/>
              </a:rPr>
              <a:t>מנחה</a:t>
            </a:r>
            <a:endParaRPr lang="he-IL" sz="4000" dirty="0">
              <a:solidFill>
                <a:srgbClr val="1B5183"/>
              </a:solidFill>
              <a:latin typeface="Arial" panose="020B0604020202020204" pitchFamily="34" charset="0"/>
              <a:cs typeface="Arial" panose="020B0604020202020204" pitchFamily="34" charset="0"/>
            </a:endParaRPr>
          </a:p>
        </p:txBody>
      </p:sp>
      <p:sp>
        <p:nvSpPr>
          <p:cNvPr id="7" name="Rectangle 6"/>
          <p:cNvSpPr/>
          <p:nvPr/>
        </p:nvSpPr>
        <p:spPr>
          <a:xfrm>
            <a:off x="0" y="3429000"/>
            <a:ext cx="12192000" cy="73152"/>
          </a:xfrm>
          <a:prstGeom prst="rect">
            <a:avLst/>
          </a:prstGeom>
          <a:gradFill>
            <a:gsLst>
              <a:gs pos="0">
                <a:srgbClr val="E4E4E4"/>
              </a:gs>
              <a:gs pos="43000">
                <a:schemeClr val="bg1">
                  <a:lumMod val="85000"/>
                </a:schemeClr>
              </a:gs>
              <a:gs pos="100000">
                <a:srgbClr val="B6D4F0"/>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latin typeface="Arial" panose="020B0604020202020204" pitchFamily="34" charset="0"/>
              <a:cs typeface="Arial" panose="020B0604020202020204" pitchFamily="34" charset="0"/>
            </a:endParaRPr>
          </a:p>
        </p:txBody>
      </p:sp>
      <p:sp>
        <p:nvSpPr>
          <p:cNvPr id="8" name="Title 3"/>
          <p:cNvSpPr txBox="1">
            <a:spLocks/>
          </p:cNvSpPr>
          <p:nvPr/>
        </p:nvSpPr>
        <p:spPr>
          <a:xfrm>
            <a:off x="4703064" y="188215"/>
            <a:ext cx="3361944" cy="548640"/>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r"/>
            <a:r>
              <a:rPr lang="he-IL" sz="3600" dirty="0">
                <a:solidFill>
                  <a:srgbClr val="1B5183"/>
                </a:solidFill>
                <a:latin typeface="Arial" panose="020B0604020202020204" pitchFamily="34" charset="0"/>
                <a:cs typeface="Arial" panose="020B0604020202020204" pitchFamily="34" charset="0"/>
              </a:rPr>
              <a:t>תחומי מחקר</a:t>
            </a:r>
          </a:p>
        </p:txBody>
      </p:sp>
      <p:sp>
        <p:nvSpPr>
          <p:cNvPr id="9" name="Title 3"/>
          <p:cNvSpPr txBox="1">
            <a:spLocks/>
          </p:cNvSpPr>
          <p:nvPr/>
        </p:nvSpPr>
        <p:spPr>
          <a:xfrm>
            <a:off x="0" y="164592"/>
            <a:ext cx="1987296" cy="548640"/>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r"/>
            <a:r>
              <a:rPr lang="he-IL" sz="3600" dirty="0">
                <a:solidFill>
                  <a:srgbClr val="1B5183"/>
                </a:solidFill>
                <a:latin typeface="Arial" panose="020B0604020202020204" pitchFamily="34" charset="0"/>
                <a:cs typeface="Arial" panose="020B0604020202020204" pitchFamily="34" charset="0"/>
              </a:rPr>
              <a:t>פרסומים</a:t>
            </a:r>
            <a:endParaRPr lang="he-IL" sz="4000" dirty="0">
              <a:solidFill>
                <a:srgbClr val="1B5183"/>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a:grayscl/>
          </a:blip>
          <a:stretch>
            <a:fillRect/>
          </a:stretch>
        </p:blipFill>
        <p:spPr>
          <a:xfrm>
            <a:off x="1078015" y="6291396"/>
            <a:ext cx="2241566" cy="441371"/>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4662" y="6214774"/>
            <a:ext cx="504962" cy="504962"/>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697" y="6217920"/>
            <a:ext cx="887143" cy="505256"/>
          </a:xfrm>
          <a:prstGeom prst="rect">
            <a:avLst/>
          </a:prstGeom>
        </p:spPr>
      </p:pic>
      <p:grpSp>
        <p:nvGrpSpPr>
          <p:cNvPr id="25" name="Group 24"/>
          <p:cNvGrpSpPr/>
          <p:nvPr/>
        </p:nvGrpSpPr>
        <p:grpSpPr>
          <a:xfrm>
            <a:off x="640812" y="3558093"/>
            <a:ext cx="11551188" cy="2469871"/>
            <a:chOff x="640812" y="3611880"/>
            <a:chExt cx="11551188" cy="2469871"/>
          </a:xfrm>
        </p:grpSpPr>
        <p:sp>
          <p:nvSpPr>
            <p:cNvPr id="26" name="Title 3"/>
            <p:cNvSpPr txBox="1">
              <a:spLocks/>
            </p:cNvSpPr>
            <p:nvPr/>
          </p:nvSpPr>
          <p:spPr>
            <a:xfrm>
              <a:off x="9382554" y="3611880"/>
              <a:ext cx="2809446" cy="403461"/>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he-IL" sz="2400" dirty="0">
                  <a:solidFill>
                    <a:srgbClr val="1B5183"/>
                  </a:solidFill>
                  <a:latin typeface="Arial" panose="020B0604020202020204" pitchFamily="34" charset="0"/>
                  <a:cs typeface="Arial" panose="020B0604020202020204" pitchFamily="34" charset="0"/>
                </a:rPr>
                <a:t>ד"ר רחלי קיצוני</a:t>
              </a:r>
            </a:p>
          </p:txBody>
        </p:sp>
        <p:pic>
          <p:nvPicPr>
            <p:cNvPr id="27" name="Picture 2" descr="×ª××¦××ª ×ª××× × ×¢×××¨ âªemailâ¬â"/>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82554" y="5644881"/>
              <a:ext cx="372096" cy="37209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9729139" y="5743197"/>
              <a:ext cx="2440861" cy="338554"/>
            </a:xfrm>
            <a:prstGeom prst="rect">
              <a:avLst/>
            </a:prstGeom>
          </p:spPr>
          <p:txBody>
            <a:bodyPr wrap="none">
              <a:spAutoFit/>
            </a:bodyPr>
            <a:lstStyle/>
            <a:p>
              <a:r>
                <a:rPr lang="en-US" sz="1600" dirty="0">
                  <a:solidFill>
                    <a:srgbClr val="534B61"/>
                  </a:solidFill>
                  <a:latin typeface="Arial" panose="020B0604020202020204" pitchFamily="34" charset="0"/>
                  <a:cs typeface="Arial" panose="020B0604020202020204" pitchFamily="34" charset="0"/>
                  <a:sym typeface="Tahoma"/>
                  <a:hlinkClick r:id="rId6"/>
                </a:rPr>
                <a:t>rkizony@univ.haifa.ac.il</a:t>
              </a:r>
              <a:r>
                <a:rPr lang="en-US" sz="1600" dirty="0">
                  <a:solidFill>
                    <a:srgbClr val="534B61"/>
                  </a:solidFill>
                  <a:latin typeface="Arial" panose="020B0604020202020204" pitchFamily="34" charset="0"/>
                  <a:cs typeface="Arial" panose="020B0604020202020204" pitchFamily="34" charset="0"/>
                  <a:sym typeface="Tahoma"/>
                </a:rPr>
                <a:t> </a:t>
              </a:r>
              <a:r>
                <a:rPr lang="en-US" sz="1600" dirty="0">
                  <a:solidFill>
                    <a:schemeClr val="lt1"/>
                  </a:solidFill>
                  <a:latin typeface="Arial" panose="020B0604020202020204" pitchFamily="34" charset="0"/>
                  <a:ea typeface="Arial"/>
                  <a:cs typeface="Arial" panose="020B0604020202020204" pitchFamily="34" charset="0"/>
                  <a:sym typeface="Arial"/>
                </a:rPr>
                <a:t> </a:t>
              </a:r>
              <a:endParaRPr lang="en-US" sz="1600" dirty="0">
                <a:solidFill>
                  <a:schemeClr val="dk1"/>
                </a:solidFill>
                <a:latin typeface="Arial" panose="020B0604020202020204" pitchFamily="34" charset="0"/>
                <a:ea typeface="Arial"/>
                <a:cs typeface="Arial" panose="020B0604020202020204" pitchFamily="34" charset="0"/>
                <a:sym typeface="Arial"/>
              </a:endParaRPr>
            </a:p>
          </p:txBody>
        </p:sp>
        <p:sp>
          <p:nvSpPr>
            <p:cNvPr id="32" name="Title 3"/>
            <p:cNvSpPr txBox="1">
              <a:spLocks/>
            </p:cNvSpPr>
            <p:nvPr/>
          </p:nvSpPr>
          <p:spPr>
            <a:xfrm>
              <a:off x="1537919" y="4431602"/>
              <a:ext cx="7081825" cy="984277"/>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lvl="0" algn="r">
                <a:spcBef>
                  <a:spcPts val="0"/>
                </a:spcBef>
                <a:buClr>
                  <a:schemeClr val="accent1"/>
                </a:buClr>
                <a:buSzPts val="2128"/>
              </a:pPr>
              <a:r>
                <a:rPr lang="he-IL" sz="2000" dirty="0">
                  <a:solidFill>
                    <a:srgbClr val="1B5183"/>
                  </a:solidFill>
                  <a:latin typeface="Arial" panose="020B0604020202020204" pitchFamily="34" charset="0"/>
                  <a:cs typeface="Arial" panose="020B0604020202020204" pitchFamily="34" charset="0"/>
                </a:rPr>
                <a:t>שיקום נוירולוגי וקוגניטיבי (תפקודי); זיקנה; חקירת שילוב מטלות קוגניטיביות – מוטוריות לשיפור השתתפות בפעילויות יומיומיות; כולל שימוש במציאות מדומה, טאבלטים ופרדיגמת מחקר של משימה כפולה (</a:t>
              </a:r>
              <a:r>
                <a:rPr lang="en-US" sz="2000" dirty="0">
                  <a:solidFill>
                    <a:srgbClr val="1B5183"/>
                  </a:solidFill>
                  <a:latin typeface="Arial" panose="020B0604020202020204" pitchFamily="34" charset="0"/>
                  <a:cs typeface="Arial" panose="020B0604020202020204" pitchFamily="34" charset="0"/>
                </a:rPr>
                <a:t>Dual-Task</a:t>
              </a:r>
              <a:r>
                <a:rPr lang="he-IL" sz="2000" dirty="0">
                  <a:solidFill>
                    <a:srgbClr val="1B5183"/>
                  </a:solidFill>
                  <a:latin typeface="Arial" panose="020B0604020202020204" pitchFamily="34" charset="0"/>
                  <a:cs typeface="Arial" panose="020B0604020202020204" pitchFamily="34" charset="0"/>
                </a:rPr>
                <a:t>).</a:t>
              </a:r>
              <a:endParaRPr lang="en-US" sz="2000" dirty="0">
                <a:solidFill>
                  <a:srgbClr val="1B5183"/>
                </a:solidFill>
                <a:latin typeface="Arial" panose="020B0604020202020204" pitchFamily="34" charset="0"/>
                <a:cs typeface="Arial" panose="020B0604020202020204" pitchFamily="34" charset="0"/>
              </a:endParaRPr>
            </a:p>
            <a:p>
              <a:pPr lvl="0" algn="r">
                <a:spcBef>
                  <a:spcPts val="0"/>
                </a:spcBef>
                <a:buClr>
                  <a:schemeClr val="accent1"/>
                </a:buClr>
                <a:buSzPts val="2128"/>
              </a:pPr>
              <a:endParaRPr lang="he-IL" sz="2000" dirty="0">
                <a:solidFill>
                  <a:srgbClr val="1B5183"/>
                </a:solidFill>
                <a:latin typeface="Arial" panose="020B0604020202020204" pitchFamily="34" charset="0"/>
                <a:cs typeface="Arial" panose="020B0604020202020204" pitchFamily="34" charset="0"/>
              </a:endParaRPr>
            </a:p>
            <a:p>
              <a:pPr lvl="0" algn="r">
                <a:spcBef>
                  <a:spcPts val="0"/>
                </a:spcBef>
                <a:buClr>
                  <a:schemeClr val="accent1"/>
                </a:buClr>
                <a:buSzPts val="2128"/>
              </a:pPr>
              <a:r>
                <a:rPr lang="he-IL" sz="2000" b="1" dirty="0">
                  <a:solidFill>
                    <a:srgbClr val="1B5183"/>
                  </a:solidFill>
                  <a:latin typeface="Arial" panose="020B0604020202020204" pitchFamily="34" charset="0"/>
                  <a:cs typeface="Arial" panose="020B0604020202020204" pitchFamily="34" charset="0"/>
                </a:rPr>
                <a:t>בשנת </a:t>
              </a:r>
              <a:r>
                <a:rPr lang="he-IL" sz="2000" b="1" u="sng" dirty="0">
                  <a:solidFill>
                    <a:srgbClr val="1B5183"/>
                  </a:solidFill>
                  <a:latin typeface="Arial" panose="020B0604020202020204" pitchFamily="34" charset="0"/>
                  <a:cs typeface="Arial" panose="020B0604020202020204" pitchFamily="34" charset="0"/>
                </a:rPr>
                <a:t>תשפ"ב</a:t>
              </a:r>
              <a:r>
                <a:rPr lang="he-IL" sz="2000" b="1" dirty="0">
                  <a:solidFill>
                    <a:srgbClr val="1B5183"/>
                  </a:solidFill>
                  <a:latin typeface="Arial" panose="020B0604020202020204" pitchFamily="34" charset="0"/>
                  <a:cs typeface="Arial" panose="020B0604020202020204" pitchFamily="34" charset="0"/>
                </a:rPr>
                <a:t> – בדיקת תוכנית התערבות בקרב אוכלוסייה המאובחנת עם פרקינסון.</a:t>
              </a:r>
            </a:p>
          </p:txBody>
        </p:sp>
        <p:pic>
          <p:nvPicPr>
            <p:cNvPr id="33" name="Picture 4" descr="×ª××¦××ª ×ª××× × ×¢×××¨ âªclick hereâ¬â">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812" y="4209410"/>
              <a:ext cx="897838" cy="120646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9"/>
            <a:stretch>
              <a:fillRect/>
            </a:stretch>
          </p:blipFill>
          <p:spPr>
            <a:xfrm>
              <a:off x="10259293" y="4105016"/>
              <a:ext cx="1146794" cy="1470120"/>
            </a:xfrm>
            <a:prstGeom prst="rect">
              <a:avLst/>
            </a:prstGeom>
            <a:ln>
              <a:noFill/>
            </a:ln>
            <a:effectLst>
              <a:outerShdw blurRad="292100" dist="139700" dir="2700000" algn="tl" rotWithShape="0">
                <a:srgbClr val="333333">
                  <a:alpha val="65000"/>
                </a:srgbClr>
              </a:outerShdw>
            </a:effectLst>
          </p:spPr>
        </p:pic>
      </p:grpSp>
      <p:grpSp>
        <p:nvGrpSpPr>
          <p:cNvPr id="44" name="Group 43"/>
          <p:cNvGrpSpPr/>
          <p:nvPr/>
        </p:nvGrpSpPr>
        <p:grpSpPr>
          <a:xfrm>
            <a:off x="640081" y="846815"/>
            <a:ext cx="11662528" cy="2472153"/>
            <a:chOff x="640081" y="3471672"/>
            <a:chExt cx="11662528" cy="2472153"/>
          </a:xfrm>
        </p:grpSpPr>
        <p:pic>
          <p:nvPicPr>
            <p:cNvPr id="45" name="Picture 2" descr="×ª××¦××ª ×ª××× × ×¢×××¨ âªemailâ¬â"/>
            <p:cNvPicPr>
              <a:picLocks noChangeAspect="1" noChangeArrowheads="1"/>
            </p:cNvPicPr>
            <p:nvPr/>
          </p:nvPicPr>
          <p:blipFill>
            <a:blip r:embed="rId5"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312040" y="5532120"/>
              <a:ext cx="372096" cy="372096"/>
            </a:xfrm>
            <a:prstGeom prst="rect">
              <a:avLst/>
            </a:prstGeom>
            <a:noFill/>
            <a:extLst>
              <a:ext uri="{909E8E84-426E-40DD-AFC4-6F175D3DCCD1}">
                <a14:hiddenFill xmlns:a14="http://schemas.microsoft.com/office/drawing/2010/main">
                  <a:solidFill>
                    <a:srgbClr val="FFFFFF"/>
                  </a:solidFill>
                </a14:hiddenFill>
              </a:ext>
            </a:extLst>
          </p:spPr>
        </p:pic>
        <p:sp>
          <p:nvSpPr>
            <p:cNvPr id="46" name="Title 3"/>
            <p:cNvSpPr txBox="1">
              <a:spLocks/>
            </p:cNvSpPr>
            <p:nvPr/>
          </p:nvSpPr>
          <p:spPr>
            <a:xfrm>
              <a:off x="9298471" y="3471672"/>
              <a:ext cx="2893529" cy="405384"/>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he-IL" sz="2400" dirty="0">
                  <a:solidFill>
                    <a:srgbClr val="1B5183"/>
                  </a:solidFill>
                  <a:latin typeface="Arial" panose="020B0604020202020204" pitchFamily="34" charset="0"/>
                  <a:cs typeface="Arial" panose="020B0604020202020204" pitchFamily="34" charset="0"/>
                </a:rPr>
                <a:t>ד"ר אלכסנדרה סעד</a:t>
              </a:r>
              <a:endParaRPr lang="he-IL" sz="2800" dirty="0">
                <a:solidFill>
                  <a:srgbClr val="1B5183"/>
                </a:solidFill>
                <a:latin typeface="Arial" panose="020B0604020202020204" pitchFamily="34" charset="0"/>
                <a:cs typeface="Arial" panose="020B0604020202020204" pitchFamily="34" charset="0"/>
              </a:endParaRPr>
            </a:p>
          </p:txBody>
        </p:sp>
        <p:sp>
          <p:nvSpPr>
            <p:cNvPr id="47" name="Rectangle 46"/>
            <p:cNvSpPr/>
            <p:nvPr/>
          </p:nvSpPr>
          <p:spPr>
            <a:xfrm>
              <a:off x="9577696" y="5605271"/>
              <a:ext cx="2724913" cy="338554"/>
            </a:xfrm>
            <a:prstGeom prst="rect">
              <a:avLst/>
            </a:prstGeom>
          </p:spPr>
          <p:txBody>
            <a:bodyPr wrap="square">
              <a:spAutoFit/>
            </a:bodyPr>
            <a:lstStyle/>
            <a:p>
              <a:pPr algn="ctr" rtl="1">
                <a:buClr>
                  <a:schemeClr val="accent1"/>
                </a:buClr>
                <a:buSzPts val="1596"/>
              </a:pPr>
              <a:r>
                <a:rPr lang="en-US" sz="1600" dirty="0">
                  <a:solidFill>
                    <a:srgbClr val="534B61"/>
                  </a:solidFill>
                  <a:latin typeface="Arial" panose="020B0604020202020204" pitchFamily="34" charset="0"/>
                  <a:cs typeface="Arial" panose="020B0604020202020204" pitchFamily="34" charset="0"/>
                  <a:sym typeface="Tahoma"/>
                  <a:hlinkClick r:id="rId6"/>
                </a:rPr>
                <a:t>saadalexandra@gmail.com</a:t>
              </a:r>
              <a:endParaRPr lang="en-US" sz="1600" dirty="0">
                <a:solidFill>
                  <a:srgbClr val="534B61"/>
                </a:solidFill>
                <a:latin typeface="Arial" panose="020B0604020202020204" pitchFamily="34" charset="0"/>
                <a:cs typeface="Arial" panose="020B0604020202020204" pitchFamily="34" charset="0"/>
                <a:sym typeface="Tahoma"/>
              </a:endParaRPr>
            </a:p>
          </p:txBody>
        </p:sp>
        <p:sp>
          <p:nvSpPr>
            <p:cNvPr id="48" name="Title 3"/>
            <p:cNvSpPr txBox="1">
              <a:spLocks/>
            </p:cNvSpPr>
            <p:nvPr/>
          </p:nvSpPr>
          <p:spPr>
            <a:xfrm>
              <a:off x="2596896" y="3986081"/>
              <a:ext cx="6022848" cy="1673191"/>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lvl="0" algn="r" fontAlgn="base">
                <a:lnSpc>
                  <a:spcPct val="100000"/>
                </a:lnSpc>
                <a:spcAft>
                  <a:spcPct val="0"/>
                </a:spcAft>
              </a:pPr>
              <a:r>
                <a:rPr lang="he-IL" sz="2000" dirty="0">
                  <a:solidFill>
                    <a:srgbClr val="1B5183"/>
                  </a:solidFill>
                  <a:latin typeface="Arial" panose="020B0604020202020204" pitchFamily="34" charset="0"/>
                  <a:cs typeface="Arial" panose="020B0604020202020204" pitchFamily="34" charset="0"/>
                </a:rPr>
                <a:t>הערכה, התאמת והטמעת טכנולוגיה מסייעת לאוכלוסיות שונות תוך התייחסות לגילאים השונים. </a:t>
              </a:r>
            </a:p>
            <a:p>
              <a:pPr lvl="0" algn="r" fontAlgn="base">
                <a:lnSpc>
                  <a:spcPct val="100000"/>
                </a:lnSpc>
                <a:spcAft>
                  <a:spcPct val="0"/>
                </a:spcAft>
              </a:pPr>
              <a:r>
                <a:rPr lang="he-IL" sz="2000" dirty="0">
                  <a:solidFill>
                    <a:srgbClr val="1B5183"/>
                  </a:solidFill>
                  <a:latin typeface="Arial" panose="020B0604020202020204" pitchFamily="34" charset="0"/>
                  <a:cs typeface="Arial" panose="020B0604020202020204" pitchFamily="34" charset="0"/>
                </a:rPr>
                <a:t>הדרכה קלינית, התפתחות ומסוגלות מקצועית בריפוי בעיסוק.</a:t>
              </a:r>
            </a:p>
            <a:p>
              <a:pPr lvl="0" algn="r" fontAlgn="base">
                <a:lnSpc>
                  <a:spcPct val="100000"/>
                </a:lnSpc>
                <a:spcAft>
                  <a:spcPct val="0"/>
                </a:spcAft>
              </a:pPr>
              <a:r>
                <a:rPr lang="he-IL" sz="2000" dirty="0">
                  <a:solidFill>
                    <a:srgbClr val="1B5183"/>
                  </a:solidFill>
                  <a:latin typeface="Arial" panose="020B0604020202020204" pitchFamily="34" charset="0"/>
                  <a:cs typeface="Arial" panose="020B0604020202020204" pitchFamily="34" charset="0"/>
                </a:rPr>
                <a:t>העשרה והתאמה תרבותית של מודלים ואבחונים בריפוי בעיסוק לחברה הערבית. </a:t>
              </a:r>
            </a:p>
            <a:p>
              <a:pPr algn="r" fontAlgn="base">
                <a:lnSpc>
                  <a:spcPct val="100000"/>
                </a:lnSpc>
                <a:spcAft>
                  <a:spcPct val="0"/>
                </a:spcAft>
              </a:pPr>
              <a:r>
                <a:rPr lang="he-IL" sz="2000" dirty="0">
                  <a:solidFill>
                    <a:srgbClr val="1B5183"/>
                  </a:solidFill>
                  <a:latin typeface="Arial" panose="020B0604020202020204" pitchFamily="34" charset="0"/>
                  <a:cs typeface="Arial" panose="020B0604020202020204" pitchFamily="34" charset="0"/>
                </a:rPr>
                <a:t>הנחית פרויקטים קליניים.</a:t>
              </a:r>
            </a:p>
          </p:txBody>
        </p:sp>
        <p:pic>
          <p:nvPicPr>
            <p:cNvPr id="49" name="Picture 4" descr="×ª××¦××ª ×ª××× × ×¢×××¨ âªclick hereâ¬â">
              <a:hlinkClick r:id="rId11"/>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1" y="4093118"/>
              <a:ext cx="897838" cy="120646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p:cNvPicPr>
              <a:picLocks noChangeAspect="1"/>
            </p:cNvPicPr>
            <p:nvPr/>
          </p:nvPicPr>
          <p:blipFill>
            <a:blip r:embed="rId12"/>
            <a:stretch>
              <a:fillRect/>
            </a:stretch>
          </p:blipFill>
          <p:spPr>
            <a:xfrm>
              <a:off x="10259293" y="3986081"/>
              <a:ext cx="1055968" cy="1502913"/>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2839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058400" y="164592"/>
            <a:ext cx="1755648" cy="548640"/>
          </a:xfrm>
        </p:spPr>
        <p:txBody>
          <a:bodyPr>
            <a:noAutofit/>
          </a:bodyPr>
          <a:lstStyle/>
          <a:p>
            <a:pPr algn="r"/>
            <a:r>
              <a:rPr lang="he-IL" sz="3600" dirty="0">
                <a:solidFill>
                  <a:srgbClr val="1B5183"/>
                </a:solidFill>
                <a:latin typeface="Arial" panose="020B0604020202020204" pitchFamily="34" charset="0"/>
                <a:cs typeface="Arial" panose="020B0604020202020204" pitchFamily="34" charset="0"/>
              </a:rPr>
              <a:t>מנחה</a:t>
            </a:r>
            <a:endParaRPr lang="he-IL" sz="4000" dirty="0">
              <a:solidFill>
                <a:srgbClr val="1B5183"/>
              </a:solidFill>
              <a:latin typeface="Arial" panose="020B0604020202020204" pitchFamily="34" charset="0"/>
              <a:cs typeface="Arial" panose="020B0604020202020204" pitchFamily="34" charset="0"/>
            </a:endParaRPr>
          </a:p>
        </p:txBody>
      </p:sp>
      <p:sp>
        <p:nvSpPr>
          <p:cNvPr id="7" name="Rectangle 6"/>
          <p:cNvSpPr/>
          <p:nvPr/>
        </p:nvSpPr>
        <p:spPr>
          <a:xfrm>
            <a:off x="0" y="3429000"/>
            <a:ext cx="12192000" cy="73152"/>
          </a:xfrm>
          <a:prstGeom prst="rect">
            <a:avLst/>
          </a:prstGeom>
          <a:gradFill>
            <a:gsLst>
              <a:gs pos="0">
                <a:srgbClr val="E4E4E4"/>
              </a:gs>
              <a:gs pos="43000">
                <a:schemeClr val="bg1">
                  <a:lumMod val="85000"/>
                </a:schemeClr>
              </a:gs>
              <a:gs pos="100000">
                <a:srgbClr val="B6D4F0"/>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latin typeface="Arial" panose="020B0604020202020204" pitchFamily="34" charset="0"/>
              <a:cs typeface="Arial" panose="020B0604020202020204" pitchFamily="34" charset="0"/>
            </a:endParaRPr>
          </a:p>
        </p:txBody>
      </p:sp>
      <p:sp>
        <p:nvSpPr>
          <p:cNvPr id="8" name="Title 3"/>
          <p:cNvSpPr txBox="1">
            <a:spLocks/>
          </p:cNvSpPr>
          <p:nvPr/>
        </p:nvSpPr>
        <p:spPr>
          <a:xfrm>
            <a:off x="4703064" y="188215"/>
            <a:ext cx="3361944" cy="548640"/>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r"/>
            <a:r>
              <a:rPr lang="he-IL" sz="3600" dirty="0">
                <a:solidFill>
                  <a:srgbClr val="1B5183"/>
                </a:solidFill>
                <a:latin typeface="Arial" panose="020B0604020202020204" pitchFamily="34" charset="0"/>
                <a:cs typeface="Arial" panose="020B0604020202020204" pitchFamily="34" charset="0"/>
              </a:rPr>
              <a:t>תחומי מחקר</a:t>
            </a:r>
          </a:p>
        </p:txBody>
      </p:sp>
      <p:sp>
        <p:nvSpPr>
          <p:cNvPr id="9" name="Title 3"/>
          <p:cNvSpPr txBox="1">
            <a:spLocks/>
          </p:cNvSpPr>
          <p:nvPr/>
        </p:nvSpPr>
        <p:spPr>
          <a:xfrm>
            <a:off x="0" y="164592"/>
            <a:ext cx="1987296" cy="548640"/>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r"/>
            <a:r>
              <a:rPr lang="he-IL" sz="3600" dirty="0">
                <a:solidFill>
                  <a:srgbClr val="1B5183"/>
                </a:solidFill>
                <a:latin typeface="Arial" panose="020B0604020202020204" pitchFamily="34" charset="0"/>
                <a:cs typeface="Arial" panose="020B0604020202020204" pitchFamily="34" charset="0"/>
              </a:rPr>
              <a:t>פרסומים</a:t>
            </a:r>
            <a:endParaRPr lang="he-IL" sz="4000" dirty="0">
              <a:solidFill>
                <a:srgbClr val="1B5183"/>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a:grayscl/>
          </a:blip>
          <a:stretch>
            <a:fillRect/>
          </a:stretch>
        </p:blipFill>
        <p:spPr>
          <a:xfrm>
            <a:off x="1078015" y="6291396"/>
            <a:ext cx="2241566" cy="441371"/>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4662" y="6214774"/>
            <a:ext cx="504962" cy="504962"/>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697" y="6217920"/>
            <a:ext cx="887143" cy="505256"/>
          </a:xfrm>
          <a:prstGeom prst="rect">
            <a:avLst/>
          </a:prstGeom>
        </p:spPr>
      </p:pic>
      <p:grpSp>
        <p:nvGrpSpPr>
          <p:cNvPr id="35" name="Group 34"/>
          <p:cNvGrpSpPr/>
          <p:nvPr/>
        </p:nvGrpSpPr>
        <p:grpSpPr>
          <a:xfrm>
            <a:off x="640812" y="3582287"/>
            <a:ext cx="11551188" cy="2469871"/>
            <a:chOff x="640812" y="3611880"/>
            <a:chExt cx="11551188" cy="2469871"/>
          </a:xfrm>
        </p:grpSpPr>
        <p:pic>
          <p:nvPicPr>
            <p:cNvPr id="36" name="Picture 2" descr="×ª××¦××ª ×ª××× × ×¢×××¨ âªemailâ¬â"/>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82554" y="5644881"/>
              <a:ext cx="372096" cy="37209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ª××¦××ª ×ª××× × ×¢×××¨ âªclick hereâ¬â">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812" y="4209410"/>
              <a:ext cx="897838" cy="1206469"/>
            </a:xfrm>
            <a:prstGeom prst="rect">
              <a:avLst/>
            </a:prstGeom>
            <a:noFill/>
            <a:extLst>
              <a:ext uri="{909E8E84-426E-40DD-AFC4-6F175D3DCCD1}">
                <a14:hiddenFill xmlns:a14="http://schemas.microsoft.com/office/drawing/2010/main">
                  <a:solidFill>
                    <a:srgbClr val="FFFFFF"/>
                  </a:solidFill>
                </a14:hiddenFill>
              </a:ext>
            </a:extLst>
          </p:spPr>
        </p:pic>
        <p:sp>
          <p:nvSpPr>
            <p:cNvPr id="38" name="Title 3"/>
            <p:cNvSpPr txBox="1">
              <a:spLocks/>
            </p:cNvSpPr>
            <p:nvPr/>
          </p:nvSpPr>
          <p:spPr>
            <a:xfrm>
              <a:off x="9382554" y="3611880"/>
              <a:ext cx="2809446" cy="403461"/>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2400" b="0" i="0" u="none" strike="noStrike" kern="1200" cap="none" spc="-100" normalizeH="0" baseline="0" noProof="0" dirty="0">
                  <a:ln>
                    <a:noFill/>
                  </a:ln>
                  <a:solidFill>
                    <a:srgbClr val="1B5183"/>
                  </a:solidFill>
                  <a:effectLst/>
                  <a:uLnTx/>
                  <a:uFillTx/>
                  <a:latin typeface="Arial" panose="020B0604020202020204" pitchFamily="34" charset="0"/>
                  <a:ea typeface="+mj-ea"/>
                  <a:cs typeface="Arial" panose="020B0604020202020204" pitchFamily="34" charset="0"/>
                </a:rPr>
                <a:t>ד"ר עדי שטרן</a:t>
              </a:r>
            </a:p>
          </p:txBody>
        </p:sp>
        <p:sp>
          <p:nvSpPr>
            <p:cNvPr id="39" name="Rectangle 38"/>
            <p:cNvSpPr/>
            <p:nvPr/>
          </p:nvSpPr>
          <p:spPr>
            <a:xfrm>
              <a:off x="9729139" y="5743197"/>
              <a:ext cx="2420343" cy="338554"/>
            </a:xfrm>
            <a:prstGeom prst="rect">
              <a:avLst/>
            </a:prstGeom>
          </p:spPr>
          <p:txBody>
            <a:bodyPr wrap="none">
              <a:spAutoFit/>
            </a:bodyPr>
            <a:lstStyle/>
            <a:p>
              <a:pPr marR="0" lvl="0" indent="0" fontAlgn="auto">
                <a:lnSpc>
                  <a:spcPct val="100000"/>
                </a:lnSpc>
                <a:spcBef>
                  <a:spcPts val="0"/>
                </a:spcBef>
                <a:spcAft>
                  <a:spcPts val="0"/>
                </a:spcAft>
                <a:buClrTx/>
                <a:buSzTx/>
                <a:buFontTx/>
                <a:buNone/>
                <a:tabLst/>
                <a:defRPr/>
              </a:pPr>
              <a:r>
                <a:rPr lang="en-US" sz="1600" u="sng" dirty="0">
                  <a:solidFill>
                    <a:srgbClr val="184D7E"/>
                  </a:solidFill>
                  <a:latin typeface="Arial" panose="020B0604020202020204" pitchFamily="34" charset="0"/>
                  <a:cs typeface="Arial" panose="020B0604020202020204" pitchFamily="34" charset="0"/>
                  <a:sym typeface="Tahoma"/>
                </a:rPr>
                <a:t>astern3@staff.haifa.ac.il</a:t>
              </a:r>
              <a:endParaRPr lang="en-US" sz="1600" u="sng" dirty="0">
                <a:solidFill>
                  <a:srgbClr val="184D7E"/>
                </a:solidFill>
                <a:latin typeface="Arial" panose="020B0604020202020204" pitchFamily="34" charset="0"/>
                <a:cs typeface="Arial" panose="020B0604020202020204" pitchFamily="34" charset="0"/>
                <a:sym typeface="Arial"/>
              </a:endParaRPr>
            </a:p>
          </p:txBody>
        </p:sp>
        <p:sp>
          <p:nvSpPr>
            <p:cNvPr id="40" name="Title 3"/>
            <p:cNvSpPr txBox="1">
              <a:spLocks/>
            </p:cNvSpPr>
            <p:nvPr/>
          </p:nvSpPr>
          <p:spPr>
            <a:xfrm>
              <a:off x="2086907" y="3638872"/>
              <a:ext cx="6562344" cy="2104326"/>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lvl="0" algn="r"/>
              <a:r>
                <a:rPr kumimoji="0" lang="he-IL" sz="2000" b="0" i="0" u="none" strike="noStrike" kern="1200" cap="none" spc="-100" normalizeH="0" baseline="0" noProof="0" dirty="0">
                  <a:ln>
                    <a:noFill/>
                  </a:ln>
                  <a:solidFill>
                    <a:srgbClr val="1B5183"/>
                  </a:solidFill>
                  <a:effectLst/>
                  <a:uLnTx/>
                  <a:uFillTx/>
                  <a:latin typeface="Arial" panose="020B0604020202020204" pitchFamily="34" charset="0"/>
                  <a:ea typeface="+mj-ea"/>
                  <a:cs typeface="Arial" panose="020B0604020202020204" pitchFamily="34" charset="0"/>
                </a:rPr>
                <a:t>מחקר בתחום בריאות הנפש –</a:t>
              </a:r>
              <a:r>
                <a:rPr kumimoji="0" lang="en-GB" sz="2000" b="0" i="0" u="none" strike="noStrike" kern="1200" cap="none" spc="-100" normalizeH="0" baseline="0" noProof="0" dirty="0">
                  <a:ln>
                    <a:noFill/>
                  </a:ln>
                  <a:solidFill>
                    <a:srgbClr val="1B5183"/>
                  </a:solidFill>
                  <a:effectLst/>
                  <a:uLnTx/>
                  <a:uFillTx/>
                  <a:latin typeface="Arial" panose="020B0604020202020204" pitchFamily="34" charset="0"/>
                  <a:ea typeface="+mj-ea"/>
                  <a:cs typeface="Arial" panose="020B0604020202020204" pitchFamily="34" charset="0"/>
                </a:rPr>
                <a:t> </a:t>
              </a:r>
              <a:r>
                <a:rPr lang="he-IL" sz="2000" dirty="0">
                  <a:solidFill>
                    <a:srgbClr val="1B5183"/>
                  </a:solidFill>
                  <a:latin typeface="Arial" panose="020B0604020202020204" pitchFamily="34" charset="0"/>
                  <a:cs typeface="Arial" panose="020B0604020202020204" pitchFamily="34" charset="0"/>
                </a:rPr>
                <a:t>שילוב של ידע מניסיון בהכשרת סטודנטים לריפוי בעיסוק, אכילה ובישול בקרב אנשים עם הפרעות אכילה, התערבות באמצעות טיפול בבישול במטופלים/</a:t>
              </a:r>
              <a:r>
                <a:rPr lang="he-IL" sz="2000" dirty="0" err="1">
                  <a:solidFill>
                    <a:srgbClr val="1B5183"/>
                  </a:solidFill>
                  <a:latin typeface="Arial" panose="020B0604020202020204" pitchFamily="34" charset="0"/>
                  <a:cs typeface="Arial" panose="020B0604020202020204" pitchFamily="34" charset="0"/>
                </a:rPr>
                <a:t>ות</a:t>
              </a:r>
              <a:r>
                <a:rPr lang="he-IL" sz="2000" dirty="0">
                  <a:solidFill>
                    <a:srgbClr val="1B5183"/>
                  </a:solidFill>
                  <a:latin typeface="Arial" panose="020B0604020202020204" pitchFamily="34" charset="0"/>
                  <a:cs typeface="Arial" panose="020B0604020202020204" pitchFamily="34" charset="0"/>
                </a:rPr>
                <a:t> עם הפרעות אכילה</a:t>
              </a:r>
              <a:r>
                <a:rPr kumimoji="0" lang="he-IL" sz="2000" b="0" i="0" u="none" strike="noStrike" kern="1200" cap="none" spc="-100" normalizeH="0" baseline="0" noProof="0" dirty="0">
                  <a:ln>
                    <a:noFill/>
                  </a:ln>
                  <a:solidFill>
                    <a:srgbClr val="1B5183"/>
                  </a:solidFill>
                  <a:effectLst/>
                  <a:uLnTx/>
                  <a:uFillTx/>
                  <a:latin typeface="Arial" panose="020B0604020202020204" pitchFamily="34" charset="0"/>
                  <a:ea typeface="+mj-ea"/>
                  <a:cs typeface="Arial" panose="020B0604020202020204" pitchFamily="34" charset="0"/>
                </a:rPr>
                <a:t>, הפרעת קשב וריכוז לאורך החיים והשלכות של התעללות והזנחה בילדות ובגיל ההתבגרות. </a:t>
              </a:r>
              <a:endParaRPr kumimoji="0" lang="en-US" sz="2000" b="0" i="0" u="none" strike="noStrike" kern="1200" cap="none" spc="-100" normalizeH="0" baseline="0" noProof="0" dirty="0">
                <a:ln>
                  <a:noFill/>
                </a:ln>
                <a:solidFill>
                  <a:srgbClr val="1B5183"/>
                </a:solidFill>
                <a:effectLst/>
                <a:uLnTx/>
                <a:uFillTx/>
                <a:latin typeface="Arial" panose="020B0604020202020204" pitchFamily="34" charset="0"/>
                <a:ea typeface="+mj-ea"/>
                <a:cs typeface="Arial" panose="020B0604020202020204" pitchFamily="34" charset="0"/>
              </a:endParaRPr>
            </a:p>
            <a:p>
              <a:pPr marL="0" marR="0" lvl="0" indent="0" algn="r" defTabSz="914400" rtl="1" eaLnBrk="1" fontAlgn="auto" latinLnBrk="0" hangingPunct="1">
                <a:lnSpc>
                  <a:spcPct val="90000"/>
                </a:lnSpc>
                <a:spcBef>
                  <a:spcPct val="0"/>
                </a:spcBef>
                <a:spcAft>
                  <a:spcPts val="0"/>
                </a:spcAft>
                <a:buClrTx/>
                <a:buSzTx/>
                <a:buFontTx/>
                <a:buNone/>
                <a:tabLst/>
                <a:defRPr/>
              </a:pPr>
              <a:endParaRPr kumimoji="0" lang="en-US" sz="2000" b="0" i="0" u="none" strike="noStrike" kern="1200" cap="none" spc="-100" normalizeH="0" baseline="0" noProof="0" dirty="0">
                <a:ln>
                  <a:noFill/>
                </a:ln>
                <a:solidFill>
                  <a:srgbClr val="1B5183"/>
                </a:solidFill>
                <a:effectLst/>
                <a:uLnTx/>
                <a:uFillTx/>
                <a:latin typeface="Arial" panose="020B0604020202020204" pitchFamily="34" charset="0"/>
                <a:ea typeface="+mj-ea"/>
                <a:cs typeface="Arial" panose="020B0604020202020204" pitchFamily="34" charset="0"/>
              </a:endParaRPr>
            </a:p>
          </p:txBody>
        </p:sp>
        <p:pic>
          <p:nvPicPr>
            <p:cNvPr id="41" name="Picture 2" descr="b8de9ccc-fc1a-463c-a4d2-3c481acdf946@eurprd0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02907" y="4063746"/>
              <a:ext cx="1058990" cy="1587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22"/>
          <p:cNvGrpSpPr/>
          <p:nvPr/>
        </p:nvGrpSpPr>
        <p:grpSpPr>
          <a:xfrm>
            <a:off x="640081" y="837124"/>
            <a:ext cx="11551919" cy="2508730"/>
            <a:chOff x="640081" y="883920"/>
            <a:chExt cx="11551919" cy="2508730"/>
          </a:xfrm>
        </p:grpSpPr>
        <p:sp>
          <p:nvSpPr>
            <p:cNvPr id="24" name="Title 3"/>
            <p:cNvSpPr txBox="1">
              <a:spLocks/>
            </p:cNvSpPr>
            <p:nvPr/>
          </p:nvSpPr>
          <p:spPr>
            <a:xfrm>
              <a:off x="9298471" y="883920"/>
              <a:ext cx="2893529" cy="405384"/>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he-IL" sz="2400" dirty="0">
                  <a:solidFill>
                    <a:srgbClr val="1B5183"/>
                  </a:solidFill>
                  <a:latin typeface="Arial" panose="020B0604020202020204" pitchFamily="34" charset="0"/>
                  <a:cs typeface="Arial" panose="020B0604020202020204" pitchFamily="34" charset="0"/>
                </a:rPr>
                <a:t>פרופ' שרה רוזנבלום</a:t>
              </a:r>
              <a:endParaRPr lang="he-IL" sz="2800" dirty="0">
                <a:solidFill>
                  <a:srgbClr val="1B5183"/>
                </a:solidFill>
                <a:latin typeface="Arial" panose="020B0604020202020204" pitchFamily="34" charset="0"/>
                <a:cs typeface="Arial" panose="020B0604020202020204" pitchFamily="34" charset="0"/>
              </a:endParaRPr>
            </a:p>
          </p:txBody>
        </p:sp>
        <p:pic>
          <p:nvPicPr>
            <p:cNvPr id="25" name="Picture 2" descr="×ª××¦××ª ×ª××× × ×¢×××¨ âªemailâ¬â"/>
            <p:cNvPicPr>
              <a:picLocks noChangeAspect="1" noChangeArrowheads="1"/>
            </p:cNvPicPr>
            <p:nvPr/>
          </p:nvPicPr>
          <p:blipFill>
            <a:blip r:embed="rId5"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398104" y="2944368"/>
              <a:ext cx="372096" cy="37209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9674275" y="3054096"/>
              <a:ext cx="2423237" cy="338554"/>
            </a:xfrm>
            <a:prstGeom prst="rect">
              <a:avLst/>
            </a:prstGeom>
          </p:spPr>
          <p:txBody>
            <a:bodyPr wrap="square">
              <a:spAutoFit/>
            </a:bodyPr>
            <a:lstStyle/>
            <a:p>
              <a:pPr algn="ctr" rtl="1">
                <a:buClr>
                  <a:schemeClr val="accent1"/>
                </a:buClr>
                <a:buSzPts val="1596"/>
              </a:pPr>
              <a:r>
                <a:rPr lang="en-US" sz="1600" dirty="0">
                  <a:solidFill>
                    <a:srgbClr val="534B61"/>
                  </a:solidFill>
                  <a:latin typeface="Arial" panose="020B0604020202020204" pitchFamily="34" charset="0"/>
                  <a:cs typeface="Arial" panose="020B0604020202020204" pitchFamily="34" charset="0"/>
                  <a:sym typeface="Tahoma"/>
                  <a:hlinkClick r:id="rId10"/>
                </a:rPr>
                <a:t>rosens@univ.haifa.ac.il</a:t>
              </a:r>
              <a:r>
                <a:rPr lang="en-US" sz="1600" dirty="0">
                  <a:solidFill>
                    <a:srgbClr val="534B61"/>
                  </a:solidFill>
                  <a:latin typeface="Arial" panose="020B0604020202020204" pitchFamily="34" charset="0"/>
                  <a:cs typeface="Arial" panose="020B0604020202020204" pitchFamily="34" charset="0"/>
                  <a:sym typeface="Tahoma"/>
                </a:rPr>
                <a:t> </a:t>
              </a:r>
            </a:p>
          </p:txBody>
        </p:sp>
        <p:sp>
          <p:nvSpPr>
            <p:cNvPr id="27" name="Title 3"/>
            <p:cNvSpPr txBox="1">
              <a:spLocks/>
            </p:cNvSpPr>
            <p:nvPr/>
          </p:nvSpPr>
          <p:spPr>
            <a:xfrm>
              <a:off x="2596896" y="1203359"/>
              <a:ext cx="6022848" cy="1673191"/>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lvl="0" algn="r" fontAlgn="base">
                <a:lnSpc>
                  <a:spcPct val="100000"/>
                </a:lnSpc>
                <a:spcAft>
                  <a:spcPct val="0"/>
                </a:spcAft>
              </a:pPr>
              <a:r>
                <a:rPr lang="he-IL" sz="2000" dirty="0">
                  <a:solidFill>
                    <a:srgbClr val="1B5183"/>
                  </a:solidFill>
                  <a:latin typeface="Arial" panose="020B0604020202020204" pitchFamily="34" charset="0"/>
                  <a:cs typeface="Arial" panose="020B0604020202020204" pitchFamily="34" charset="0"/>
                </a:rPr>
                <a:t>מאפייני הביצוע של פעילויות היום יום כמקור לידע ולשינוי, קשרי הגומלין שבין תפקודי גוף (קוגניטיבי, מוטורי, סנסורי, רגשי) לבין תפקודי היום יום, ליקויי תפקוד ולמידה קשיי קשב וריכוז וסרבול מוטורי לאורך מעגל החיים.</a:t>
              </a:r>
            </a:p>
            <a:p>
              <a:pPr lvl="0" algn="r" fontAlgn="base">
                <a:lnSpc>
                  <a:spcPct val="100000"/>
                </a:lnSpc>
                <a:spcAft>
                  <a:spcPct val="0"/>
                </a:spcAft>
              </a:pPr>
              <a:r>
                <a:rPr lang="en-US" sz="2000" dirty="0">
                  <a:solidFill>
                    <a:srgbClr val="1B5183"/>
                  </a:solidFill>
                  <a:latin typeface="Arial" panose="020B0604020202020204" pitchFamily="34" charset="0"/>
                  <a:cs typeface="Arial" panose="020B0604020202020204" pitchFamily="34" charset="0"/>
                </a:rPr>
                <a:t> </a:t>
              </a:r>
              <a:r>
                <a:rPr lang="en-US" sz="2000" dirty="0">
                  <a:solidFill>
                    <a:srgbClr val="1B5183"/>
                  </a:solidFill>
                  <a:latin typeface="Arial" panose="020B0604020202020204" pitchFamily="34" charset="0"/>
                  <a:cs typeface="Arial" panose="020B0604020202020204" pitchFamily="34" charset="0"/>
                  <a:hlinkClick r:id="rId11"/>
                </a:rPr>
                <a:t>http://chap.haifa.ac.il</a:t>
              </a:r>
              <a:r>
                <a:rPr lang="en-US" sz="2000" dirty="0">
                  <a:solidFill>
                    <a:srgbClr val="1B5183"/>
                  </a:solidFill>
                  <a:latin typeface="Arial" panose="020B0604020202020204" pitchFamily="34" charset="0"/>
                  <a:cs typeface="Arial" panose="020B0604020202020204" pitchFamily="34" charset="0"/>
                </a:rPr>
                <a:t> </a:t>
              </a:r>
              <a:endParaRPr lang="he-IL" sz="2000" dirty="0">
                <a:solidFill>
                  <a:srgbClr val="1B5183"/>
                </a:solidFill>
                <a:latin typeface="Arial" panose="020B0604020202020204" pitchFamily="34" charset="0"/>
                <a:cs typeface="Arial" panose="020B0604020202020204" pitchFamily="34" charset="0"/>
              </a:endParaRPr>
            </a:p>
          </p:txBody>
        </p:sp>
        <p:pic>
          <p:nvPicPr>
            <p:cNvPr id="28" name="Picture 4" descr="×ª××¦××ª ×ª××× × ×¢×××¨ âªclick hereâ¬â">
              <a:hlinkClick r:id="rId12"/>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1" y="1505366"/>
              <a:ext cx="897838" cy="120646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13"/>
            <a:stretch>
              <a:fillRect/>
            </a:stretch>
          </p:blipFill>
          <p:spPr>
            <a:xfrm>
              <a:off x="10158114" y="1415555"/>
              <a:ext cx="1174242" cy="1366741"/>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038529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058400" y="164592"/>
            <a:ext cx="1755648" cy="548640"/>
          </a:xfrm>
        </p:spPr>
        <p:txBody>
          <a:bodyPr>
            <a:noAutofit/>
          </a:bodyPr>
          <a:lstStyle/>
          <a:p>
            <a:pPr algn="r"/>
            <a:r>
              <a:rPr lang="he-IL" sz="3600" dirty="0">
                <a:solidFill>
                  <a:srgbClr val="1B5183"/>
                </a:solidFill>
                <a:latin typeface="Arial" panose="020B0604020202020204" pitchFamily="34" charset="0"/>
                <a:cs typeface="Arial" panose="020B0604020202020204" pitchFamily="34" charset="0"/>
              </a:rPr>
              <a:t>מנחה</a:t>
            </a:r>
            <a:endParaRPr lang="he-IL" sz="4000" dirty="0">
              <a:solidFill>
                <a:srgbClr val="1B5183"/>
              </a:solidFill>
              <a:latin typeface="Arial" panose="020B0604020202020204" pitchFamily="34" charset="0"/>
              <a:cs typeface="Arial" panose="020B0604020202020204" pitchFamily="34" charset="0"/>
            </a:endParaRPr>
          </a:p>
        </p:txBody>
      </p:sp>
      <p:sp>
        <p:nvSpPr>
          <p:cNvPr id="8" name="Title 3"/>
          <p:cNvSpPr txBox="1">
            <a:spLocks/>
          </p:cNvSpPr>
          <p:nvPr/>
        </p:nvSpPr>
        <p:spPr>
          <a:xfrm>
            <a:off x="4703064" y="188215"/>
            <a:ext cx="3361944" cy="548640"/>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r"/>
            <a:r>
              <a:rPr lang="he-IL" sz="3600" dirty="0">
                <a:solidFill>
                  <a:srgbClr val="1B5183"/>
                </a:solidFill>
                <a:latin typeface="Arial" panose="020B0604020202020204" pitchFamily="34" charset="0"/>
                <a:cs typeface="Arial" panose="020B0604020202020204" pitchFamily="34" charset="0"/>
              </a:rPr>
              <a:t>תחומי מחקר</a:t>
            </a:r>
          </a:p>
        </p:txBody>
      </p:sp>
      <p:sp>
        <p:nvSpPr>
          <p:cNvPr id="9" name="Title 3"/>
          <p:cNvSpPr txBox="1">
            <a:spLocks/>
          </p:cNvSpPr>
          <p:nvPr/>
        </p:nvSpPr>
        <p:spPr>
          <a:xfrm>
            <a:off x="0" y="164592"/>
            <a:ext cx="1987296" cy="548640"/>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r"/>
            <a:r>
              <a:rPr lang="he-IL" sz="3600" dirty="0">
                <a:solidFill>
                  <a:srgbClr val="1B5183"/>
                </a:solidFill>
                <a:latin typeface="Arial" panose="020B0604020202020204" pitchFamily="34" charset="0"/>
                <a:cs typeface="Arial" panose="020B0604020202020204" pitchFamily="34" charset="0"/>
              </a:rPr>
              <a:t>פרסומים</a:t>
            </a:r>
            <a:endParaRPr lang="he-IL" sz="4000" dirty="0">
              <a:solidFill>
                <a:srgbClr val="1B5183"/>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a:grayscl/>
          </a:blip>
          <a:stretch>
            <a:fillRect/>
          </a:stretch>
        </p:blipFill>
        <p:spPr>
          <a:xfrm>
            <a:off x="1078015" y="6291396"/>
            <a:ext cx="2241566" cy="441371"/>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4662" y="6214774"/>
            <a:ext cx="504962" cy="504962"/>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697" y="6217920"/>
            <a:ext cx="887143" cy="505256"/>
          </a:xfrm>
          <a:prstGeom prst="rect">
            <a:avLst/>
          </a:prstGeom>
        </p:spPr>
      </p:pic>
      <p:sp>
        <p:nvSpPr>
          <p:cNvPr id="14" name="Rectangle 13">
            <a:extLst>
              <a:ext uri="{FF2B5EF4-FFF2-40B4-BE49-F238E27FC236}">
                <a16:creationId xmlns:a16="http://schemas.microsoft.com/office/drawing/2014/main" id="{A7BA2B20-9F7C-49E0-AE88-795CEA6B38C4}"/>
              </a:ext>
            </a:extLst>
          </p:cNvPr>
          <p:cNvSpPr/>
          <p:nvPr/>
        </p:nvSpPr>
        <p:spPr>
          <a:xfrm>
            <a:off x="0" y="3392424"/>
            <a:ext cx="12192000" cy="73152"/>
          </a:xfrm>
          <a:prstGeom prst="rect">
            <a:avLst/>
          </a:prstGeom>
          <a:gradFill>
            <a:gsLst>
              <a:gs pos="0">
                <a:srgbClr val="E4E4E4"/>
              </a:gs>
              <a:gs pos="43000">
                <a:schemeClr val="bg1">
                  <a:lumMod val="85000"/>
                </a:schemeClr>
              </a:gs>
              <a:gs pos="100000">
                <a:srgbClr val="B6D4F0"/>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he-IL">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latin typeface="Arial" panose="020B0604020202020204" pitchFamily="34" charset="0"/>
              <a:cs typeface="Arial" panose="020B0604020202020204" pitchFamily="34" charset="0"/>
            </a:endParaRPr>
          </a:p>
        </p:txBody>
      </p:sp>
      <p:grpSp>
        <p:nvGrpSpPr>
          <p:cNvPr id="16" name="Group 15"/>
          <p:cNvGrpSpPr/>
          <p:nvPr/>
        </p:nvGrpSpPr>
        <p:grpSpPr>
          <a:xfrm>
            <a:off x="640081" y="872030"/>
            <a:ext cx="11687063" cy="2473888"/>
            <a:chOff x="640081" y="3561451"/>
            <a:chExt cx="11687063" cy="2473888"/>
          </a:xfrm>
        </p:grpSpPr>
        <p:sp>
          <p:nvSpPr>
            <p:cNvPr id="17" name="Title 3"/>
            <p:cNvSpPr txBox="1">
              <a:spLocks/>
            </p:cNvSpPr>
            <p:nvPr/>
          </p:nvSpPr>
          <p:spPr>
            <a:xfrm>
              <a:off x="9341742" y="3561451"/>
              <a:ext cx="2809446" cy="403461"/>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2400" b="0" i="0" u="none" strike="noStrike" kern="1200" cap="none" spc="-100" normalizeH="0" baseline="0" noProof="0">
                  <a:ln>
                    <a:noFill/>
                  </a:ln>
                  <a:solidFill>
                    <a:srgbClr val="1B5183"/>
                  </a:solidFill>
                  <a:effectLst/>
                  <a:uLnTx/>
                  <a:uFillTx/>
                  <a:latin typeface="Arial" panose="020B0604020202020204" pitchFamily="34" charset="0"/>
                  <a:ea typeface="+mj-ea"/>
                  <a:cs typeface="Arial" panose="020B0604020202020204" pitchFamily="34" charset="0"/>
                </a:rPr>
                <a:t>פרופ' </a:t>
              </a:r>
              <a:r>
                <a:rPr kumimoji="0" lang="he-IL" sz="2400" b="0" i="0" u="none" strike="noStrike" kern="1200" cap="none" spc="-100" normalizeH="0" baseline="0" noProof="0" dirty="0">
                  <a:ln>
                    <a:noFill/>
                  </a:ln>
                  <a:solidFill>
                    <a:srgbClr val="1B5183"/>
                  </a:solidFill>
                  <a:effectLst/>
                  <a:uLnTx/>
                  <a:uFillTx/>
                  <a:latin typeface="Arial" panose="020B0604020202020204" pitchFamily="34" charset="0"/>
                  <a:ea typeface="+mj-ea"/>
                  <a:cs typeface="Arial" panose="020B0604020202020204" pitchFamily="34" charset="0"/>
                </a:rPr>
                <a:t>נעמי שרויאר</a:t>
              </a:r>
            </a:p>
          </p:txBody>
        </p:sp>
        <p:pic>
          <p:nvPicPr>
            <p:cNvPr id="18" name="Picture 2" descr="×ª××¦××ª ×ª××× × ×¢×××¨ âªemailâ¬â"/>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52133" y="5609659"/>
              <a:ext cx="372096" cy="372096"/>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3"/>
            <p:cNvSpPr txBox="1">
              <a:spLocks/>
            </p:cNvSpPr>
            <p:nvPr/>
          </p:nvSpPr>
          <p:spPr>
            <a:xfrm>
              <a:off x="2057400" y="4121128"/>
              <a:ext cx="6562344" cy="1276885"/>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marL="0" marR="0" lvl="0" indent="0" algn="r" defTabSz="914400" rtl="1" eaLnBrk="1" fontAlgn="auto" latinLnBrk="0" hangingPunct="1">
                <a:lnSpc>
                  <a:spcPct val="90000"/>
                </a:lnSpc>
                <a:spcBef>
                  <a:spcPts val="0"/>
                </a:spcBef>
                <a:spcAft>
                  <a:spcPts val="0"/>
                </a:spcAft>
                <a:buClr>
                  <a:srgbClr val="B6D4F0"/>
                </a:buClr>
                <a:buSzPts val="2128"/>
                <a:buFontTx/>
                <a:buNone/>
                <a:tabLst/>
                <a:defRPr/>
              </a:pPr>
              <a:r>
                <a:rPr kumimoji="0" lang="he-IL" sz="2000" b="0" i="0" u="none" strike="noStrike" kern="1200" cap="none" spc="-100" normalizeH="0" baseline="0" noProof="0" dirty="0">
                  <a:ln>
                    <a:noFill/>
                  </a:ln>
                  <a:solidFill>
                    <a:srgbClr val="1B5183"/>
                  </a:solidFill>
                  <a:effectLst/>
                  <a:uLnTx/>
                  <a:uFillTx/>
                  <a:latin typeface="Arial" panose="020B0604020202020204" pitchFamily="34" charset="0"/>
                  <a:ea typeface="+mj-ea"/>
                  <a:cs typeface="Arial" panose="020B0604020202020204" pitchFamily="34" charset="0"/>
                </a:rPr>
                <a:t>נגישות סביבה וטכנולוגיה, ארגונומיה והשתלבות בעבודה ובהשכלה הגבוהה, שיקום פיזיקאלי, צדק עיסוקי בשירותי בריאות הנפש, תפקוד לאחר ניתוחים לקיצור קיבה, מגוון נושאים שמתאימים למחקר איכותני</a:t>
              </a:r>
            </a:p>
            <a:p>
              <a:pPr marL="0" marR="0" lvl="0" indent="0" algn="r" defTabSz="914400" rtl="1" eaLnBrk="1" fontAlgn="auto" latinLnBrk="0" hangingPunct="1">
                <a:lnSpc>
                  <a:spcPct val="90000"/>
                </a:lnSpc>
                <a:spcBef>
                  <a:spcPts val="0"/>
                </a:spcBef>
                <a:spcAft>
                  <a:spcPts val="0"/>
                </a:spcAft>
                <a:buClr>
                  <a:srgbClr val="B6D4F0"/>
                </a:buClr>
                <a:buSzPts val="2128"/>
                <a:buFontTx/>
                <a:buNone/>
                <a:tabLst/>
                <a:defRPr/>
              </a:pPr>
              <a:r>
                <a:rPr kumimoji="0" lang="he-IL" sz="2000" b="0" i="0" u="none" strike="noStrike" kern="1200" cap="none" spc="-100" normalizeH="0" baseline="0" noProof="0" dirty="0">
                  <a:ln>
                    <a:noFill/>
                  </a:ln>
                  <a:solidFill>
                    <a:srgbClr val="1B5183"/>
                  </a:solidFill>
                  <a:effectLst/>
                  <a:uLnTx/>
                  <a:uFillTx/>
                  <a:latin typeface="Arial" panose="020B0604020202020204" pitchFamily="34" charset="0"/>
                  <a:ea typeface="+mj-ea"/>
                  <a:cs typeface="Arial" panose="020B0604020202020204" pitchFamily="34" charset="0"/>
                </a:rPr>
                <a:t>הנחית פרויקטים קליניים והתפתחות מנהיגות ומסוגלות מקצועית.</a:t>
              </a:r>
            </a:p>
          </p:txBody>
        </p:sp>
        <p:pic>
          <p:nvPicPr>
            <p:cNvPr id="22" name="Picture 4" descr="×ª××¦××ª ×ª××× × ×¢×××¨ âªclick hereâ¬â">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81" y="4170931"/>
              <a:ext cx="897838" cy="120646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8"/>
            <a:stretch>
              <a:fillRect/>
            </a:stretch>
          </p:blipFill>
          <p:spPr>
            <a:xfrm>
              <a:off x="10241006" y="4063799"/>
              <a:ext cx="1146794" cy="1468280"/>
            </a:xfrm>
            <a:prstGeom prst="rect">
              <a:avLst/>
            </a:prstGeom>
            <a:ln>
              <a:noFill/>
            </a:ln>
            <a:effectLst>
              <a:outerShdw blurRad="292100" dist="139700" dir="2700000" algn="tl" rotWithShape="0">
                <a:srgbClr val="333333">
                  <a:alpha val="65000"/>
                </a:srgbClr>
              </a:outerShdw>
            </a:effectLst>
          </p:spPr>
        </p:pic>
        <p:sp>
          <p:nvSpPr>
            <p:cNvPr id="24" name="Rectangle 23"/>
            <p:cNvSpPr/>
            <p:nvPr/>
          </p:nvSpPr>
          <p:spPr>
            <a:xfrm>
              <a:off x="9681099" y="5696785"/>
              <a:ext cx="2646045"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34B61"/>
                  </a:solidFill>
                  <a:effectLst/>
                  <a:uLnTx/>
                  <a:uFillTx/>
                  <a:latin typeface="Arial" panose="020B0604020202020204" pitchFamily="34" charset="0"/>
                  <a:ea typeface="+mn-ea"/>
                  <a:cs typeface="Arial" panose="020B0604020202020204" pitchFamily="34" charset="0"/>
                  <a:sym typeface="Tahoma"/>
                  <a:hlinkClick r:id="rId9"/>
                </a:rPr>
                <a:t>nschreuer@univ.haifa.ac.il</a:t>
              </a:r>
              <a:r>
                <a:rPr kumimoji="0" lang="en-US" sz="1600" b="0" i="0" u="none" strike="noStrike" kern="1200" cap="none" spc="0" normalizeH="0" baseline="0" noProof="0" dirty="0">
                  <a:ln>
                    <a:noFill/>
                  </a:ln>
                  <a:solidFill>
                    <a:srgbClr val="534B61"/>
                  </a:solidFill>
                  <a:effectLst/>
                  <a:uLnTx/>
                  <a:uFillTx/>
                  <a:latin typeface="Arial" panose="020B0604020202020204" pitchFamily="34" charset="0"/>
                  <a:ea typeface="+mn-ea"/>
                  <a:cs typeface="Arial" panose="020B0604020202020204" pitchFamily="34" charset="0"/>
                  <a:sym typeface="Tahoma"/>
                </a:rPr>
                <a:t> </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grpSp>
      <p:sp>
        <p:nvSpPr>
          <p:cNvPr id="25" name="Rectangle 6">
            <a:extLst>
              <a:ext uri="{FF2B5EF4-FFF2-40B4-BE49-F238E27FC236}">
                <a16:creationId xmlns:a16="http://schemas.microsoft.com/office/drawing/2014/main" id="{1257A3C1-0D6A-4773-9CD4-973CD89FB27F}"/>
              </a:ext>
            </a:extLst>
          </p:cNvPr>
          <p:cNvSpPr/>
          <p:nvPr/>
        </p:nvSpPr>
        <p:spPr>
          <a:xfrm>
            <a:off x="13446" y="6015335"/>
            <a:ext cx="12192000" cy="73152"/>
          </a:xfrm>
          <a:prstGeom prst="rect">
            <a:avLst/>
          </a:prstGeom>
          <a:gradFill>
            <a:gsLst>
              <a:gs pos="0">
                <a:srgbClr val="E4E4E4"/>
              </a:gs>
              <a:gs pos="43000">
                <a:schemeClr val="bg1">
                  <a:lumMod val="85000"/>
                </a:schemeClr>
              </a:gs>
              <a:gs pos="100000">
                <a:srgbClr val="B6D4F0"/>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6" name="Title 3">
            <a:extLst>
              <a:ext uri="{FF2B5EF4-FFF2-40B4-BE49-F238E27FC236}">
                <a16:creationId xmlns:a16="http://schemas.microsoft.com/office/drawing/2014/main" id="{D46456C7-0BF9-4E0F-ABA9-455C5F7ECA22}"/>
              </a:ext>
            </a:extLst>
          </p:cNvPr>
          <p:cNvSpPr txBox="1">
            <a:spLocks/>
          </p:cNvSpPr>
          <p:nvPr/>
        </p:nvSpPr>
        <p:spPr>
          <a:xfrm>
            <a:off x="9311917" y="3810904"/>
            <a:ext cx="2893529" cy="405384"/>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he-IL" sz="2400" dirty="0">
                <a:solidFill>
                  <a:srgbClr val="1B5183"/>
                </a:solidFill>
                <a:latin typeface="Arial" panose="020B0604020202020204" pitchFamily="34" charset="0"/>
                <a:cs typeface="Arial" panose="020B0604020202020204" pitchFamily="34" charset="0"/>
              </a:rPr>
              <a:t>פרופ' אברהם (אבי) רפאל אביטל</a:t>
            </a:r>
            <a:endParaRPr lang="he-IL" sz="2800" dirty="0">
              <a:solidFill>
                <a:srgbClr val="1B5183"/>
              </a:solidFill>
              <a:latin typeface="Arial" panose="020B0604020202020204" pitchFamily="34" charset="0"/>
              <a:cs typeface="Arial" panose="020B0604020202020204" pitchFamily="34" charset="0"/>
            </a:endParaRPr>
          </a:p>
        </p:txBody>
      </p:sp>
      <p:pic>
        <p:nvPicPr>
          <p:cNvPr id="27" name="Picture 2" descr="×ª××¦××ª ×ª××× × ×¢×××¨ âªemailâ¬â">
            <a:extLst>
              <a:ext uri="{FF2B5EF4-FFF2-40B4-BE49-F238E27FC236}">
                <a16:creationId xmlns:a16="http://schemas.microsoft.com/office/drawing/2014/main" id="{57B06547-8846-49C1-BC81-D525E698AB10}"/>
              </a:ext>
            </a:extLst>
          </p:cNvPr>
          <p:cNvPicPr>
            <a:picLocks noChangeAspect="1" noChangeArrowheads="1"/>
          </p:cNvPicPr>
          <p:nvPr/>
        </p:nvPicPr>
        <p:blipFill>
          <a:blip r:embed="rId5"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411550" y="5530703"/>
            <a:ext cx="372096" cy="37209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13">
            <a:extLst>
              <a:ext uri="{FF2B5EF4-FFF2-40B4-BE49-F238E27FC236}">
                <a16:creationId xmlns:a16="http://schemas.microsoft.com/office/drawing/2014/main" id="{FB8DEACE-91BF-4C17-86C2-12AA61473847}"/>
              </a:ext>
            </a:extLst>
          </p:cNvPr>
          <p:cNvSpPr/>
          <p:nvPr/>
        </p:nvSpPr>
        <p:spPr>
          <a:xfrm>
            <a:off x="9768096" y="5640431"/>
            <a:ext cx="2301720" cy="338554"/>
          </a:xfrm>
          <a:prstGeom prst="rect">
            <a:avLst/>
          </a:prstGeom>
        </p:spPr>
        <p:txBody>
          <a:bodyPr wrap="none">
            <a:spAutoFit/>
          </a:bodyPr>
          <a:lstStyle/>
          <a:p>
            <a:r>
              <a:rPr lang="en-US" sz="1600" dirty="0">
                <a:solidFill>
                  <a:srgbClr val="534B61"/>
                </a:solidFill>
                <a:latin typeface="Arial" panose="020B0604020202020204" pitchFamily="34" charset="0"/>
                <a:cs typeface="Arial" panose="020B0604020202020204" pitchFamily="34" charset="0"/>
                <a:hlinkClick r:id="rId11"/>
              </a:rPr>
              <a:t>Avitalavi@hotmail.com</a:t>
            </a:r>
            <a:endParaRPr lang="he-IL" sz="1600" dirty="0">
              <a:solidFill>
                <a:srgbClr val="534B61"/>
              </a:solidFill>
              <a:latin typeface="Arial" panose="020B0604020202020204" pitchFamily="34" charset="0"/>
              <a:cs typeface="Arial" panose="020B0604020202020204" pitchFamily="34" charset="0"/>
            </a:endParaRPr>
          </a:p>
        </p:txBody>
      </p:sp>
      <p:sp>
        <p:nvSpPr>
          <p:cNvPr id="29" name="Title 3">
            <a:extLst>
              <a:ext uri="{FF2B5EF4-FFF2-40B4-BE49-F238E27FC236}">
                <a16:creationId xmlns:a16="http://schemas.microsoft.com/office/drawing/2014/main" id="{F5ACCFEC-AE67-4C0D-9167-44E93C621986}"/>
              </a:ext>
            </a:extLst>
          </p:cNvPr>
          <p:cNvSpPr txBox="1">
            <a:spLocks/>
          </p:cNvSpPr>
          <p:nvPr/>
        </p:nvSpPr>
        <p:spPr>
          <a:xfrm>
            <a:off x="1743636" y="3602139"/>
            <a:ext cx="6902857" cy="2106465"/>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r"/>
            <a:r>
              <a:rPr lang="he-IL" sz="2000" dirty="0">
                <a:solidFill>
                  <a:srgbClr val="1B5183"/>
                </a:solidFill>
                <a:latin typeface="Arial" panose="020B0604020202020204" pitchFamily="34" charset="0"/>
                <a:cs typeface="Arial" panose="020B0604020202020204" pitchFamily="34" charset="0"/>
              </a:rPr>
              <a:t>מחקר תרגומי (</a:t>
            </a:r>
            <a:r>
              <a:rPr lang="en-US" sz="2000" dirty="0">
                <a:solidFill>
                  <a:srgbClr val="1B5183"/>
                </a:solidFill>
                <a:latin typeface="Arial" panose="020B0604020202020204" pitchFamily="34" charset="0"/>
                <a:cs typeface="Arial" panose="020B0604020202020204" pitchFamily="34" charset="0"/>
              </a:rPr>
              <a:t> Bench to Bedside and Back</a:t>
            </a:r>
            <a:r>
              <a:rPr lang="he-IL" sz="2000" dirty="0">
                <a:solidFill>
                  <a:srgbClr val="1B5183"/>
                </a:solidFill>
                <a:latin typeface="Arial" panose="020B0604020202020204" pitchFamily="34" charset="0"/>
                <a:cs typeface="Arial" panose="020B0604020202020204" pitchFamily="34" charset="0"/>
              </a:rPr>
              <a:t>) לוויסות רגשי, קשבי וחברתי.</a:t>
            </a:r>
            <a:endParaRPr lang="en-US" sz="2000" dirty="0">
              <a:solidFill>
                <a:srgbClr val="1B5183"/>
              </a:solidFill>
              <a:latin typeface="Arial" panose="020B0604020202020204" pitchFamily="34" charset="0"/>
              <a:cs typeface="Arial" panose="020B0604020202020204" pitchFamily="34" charset="0"/>
            </a:endParaRPr>
          </a:p>
          <a:p>
            <a:pPr algn="r"/>
            <a:r>
              <a:rPr lang="en-US" sz="2000" dirty="0">
                <a:solidFill>
                  <a:srgbClr val="1B5183"/>
                </a:solidFill>
                <a:latin typeface="Arial" panose="020B0604020202020204" pitchFamily="34" charset="0"/>
                <a:cs typeface="Arial" panose="020B0604020202020204" pitchFamily="34" charset="0"/>
              </a:rPr>
              <a:t/>
            </a:r>
            <a:br>
              <a:rPr lang="en-US" sz="2000" dirty="0">
                <a:solidFill>
                  <a:srgbClr val="1B5183"/>
                </a:solidFill>
                <a:latin typeface="Arial" panose="020B0604020202020204" pitchFamily="34" charset="0"/>
                <a:cs typeface="Arial" panose="020B0604020202020204" pitchFamily="34" charset="0"/>
              </a:rPr>
            </a:br>
            <a:r>
              <a:rPr lang="he-IL" sz="2000" dirty="0">
                <a:solidFill>
                  <a:srgbClr val="1B5183"/>
                </a:solidFill>
                <a:latin typeface="Arial" panose="020B0604020202020204" pitchFamily="34" charset="0"/>
                <a:cs typeface="Arial" panose="020B0604020202020204" pitchFamily="34" charset="0"/>
              </a:rPr>
              <a:t>שימוש בכלי מחקר פיזיולוגים, פרמקולוגים וטכנולוגים מתקדמים להבנת מנגנון הפרעות קשב ושת"פ חברתי בבריאות (פגיעת קשב נסיבתית) ובחולי (יחסי הגומלין בין תהליכי הוויסות בהפרעות קשב, פוסט-טראומה ואוטיזם).</a:t>
            </a:r>
          </a:p>
          <a:p>
            <a:pPr algn="r"/>
            <a:endParaRPr lang="he-IL" sz="2000" dirty="0">
              <a:solidFill>
                <a:srgbClr val="1B5183"/>
              </a:solidFill>
              <a:latin typeface="Arial" panose="020B0604020202020204" pitchFamily="34" charset="0"/>
              <a:cs typeface="Arial" panose="020B0604020202020204" pitchFamily="34" charset="0"/>
            </a:endParaRPr>
          </a:p>
          <a:p>
            <a:pPr marL="0" marR="0" algn="l" rtl="0">
              <a:spcBef>
                <a:spcPts val="0"/>
              </a:spcBef>
              <a:spcAft>
                <a:spcPts val="600"/>
              </a:spcAft>
            </a:pPr>
            <a:r>
              <a:rPr lang="en-US" sz="2000" dirty="0">
                <a:solidFill>
                  <a:srgbClr val="1B5183"/>
                </a:solidFill>
                <a:latin typeface="Arial" panose="020B0604020202020204" pitchFamily="34" charset="0"/>
                <a:cs typeface="Arial" panose="020B0604020202020204" pitchFamily="34" charset="0"/>
              </a:rPr>
              <a:t> </a:t>
            </a:r>
            <a:r>
              <a:rPr lang="en-US" sz="1800" u="sng" dirty="0">
                <a:solidFill>
                  <a:srgbClr val="0000FF"/>
                </a:solidFill>
                <a:effectLst/>
                <a:latin typeface="Times New Roman" panose="02020603050405020304" pitchFamily="18" charset="0"/>
                <a:ea typeface="Times New Roman" panose="02020603050405020304" pitchFamily="18" charset="0"/>
                <a:hlinkClick r:id="rId12"/>
              </a:rPr>
              <a:t>https://scholar.google.com/citations?user=emsviFgAAAAJ&amp;hl=en</a:t>
            </a:r>
            <a:endParaRPr lang="en-US" sz="1800" dirty="0">
              <a:effectLst/>
              <a:latin typeface="Times New Roman" panose="02020603050405020304" pitchFamily="18" charset="0"/>
              <a:ea typeface="Times New Roman" panose="02020603050405020304" pitchFamily="18" charset="0"/>
            </a:endParaRPr>
          </a:p>
        </p:txBody>
      </p:sp>
      <p:pic>
        <p:nvPicPr>
          <p:cNvPr id="32" name="Picture 4" descr="×ª××¦××ª ×ª××× × ×¢×××¨ âªclick hereâ¬â">
            <a:hlinkClick r:id="rId13"/>
            <a:extLst>
              <a:ext uri="{FF2B5EF4-FFF2-40B4-BE49-F238E27FC236}">
                <a16:creationId xmlns:a16="http://schemas.microsoft.com/office/drawing/2014/main" id="{7882D0AA-2CD1-4DAA-A1D8-FCF77499746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3527" y="4091701"/>
            <a:ext cx="897838" cy="1206469"/>
          </a:xfrm>
          <a:prstGeom prst="rect">
            <a:avLst/>
          </a:prstGeom>
          <a:noFill/>
          <a:extLst>
            <a:ext uri="{909E8E84-426E-40DD-AFC4-6F175D3DCCD1}">
              <a14:hiddenFill xmlns:a14="http://schemas.microsoft.com/office/drawing/2010/main">
                <a:solidFill>
                  <a:srgbClr val="FFFFFF"/>
                </a:solidFill>
              </a14:hiddenFill>
            </a:ext>
          </a:extLst>
        </p:spPr>
      </p:pic>
      <p:pic>
        <p:nvPicPr>
          <p:cNvPr id="33" name="תמונה 32">
            <a:extLst>
              <a:ext uri="{FF2B5EF4-FFF2-40B4-BE49-F238E27FC236}">
                <a16:creationId xmlns:a16="http://schemas.microsoft.com/office/drawing/2014/main" id="{86285266-5BB5-4EA7-8AC1-C000187BD5E7}"/>
              </a:ext>
            </a:extLst>
          </p:cNvPr>
          <p:cNvPicPr/>
          <p:nvPr/>
        </p:nvPicPr>
        <p:blipFill>
          <a:blip r:embed="rId15"/>
          <a:stretch>
            <a:fillRect/>
          </a:stretch>
        </p:blipFill>
        <p:spPr>
          <a:xfrm>
            <a:off x="10120160" y="4117176"/>
            <a:ext cx="1388485" cy="1591428"/>
          </a:xfrm>
          <a:prstGeom prst="rect">
            <a:avLst/>
          </a:prstGeom>
        </p:spPr>
      </p:pic>
    </p:spTree>
    <p:extLst>
      <p:ext uri="{BB962C8B-B14F-4D97-AF65-F5344CB8AC3E}">
        <p14:creationId xmlns:p14="http://schemas.microsoft.com/office/powerpoint/2010/main" val="2819168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447289" y="1181909"/>
            <a:ext cx="8010144" cy="1267372"/>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pPr algn="r"/>
            <a:r>
              <a:rPr lang="he-IL" sz="4400" u="sng" dirty="0">
                <a:solidFill>
                  <a:srgbClr val="1B5183"/>
                </a:solidFill>
                <a:latin typeface="Arial" panose="020B0604020202020204" pitchFamily="34" charset="0"/>
                <a:cs typeface="Arial" panose="020B0604020202020204" pitchFamily="34" charset="0"/>
              </a:rPr>
              <a:t>לפרטים נוספים ולהרשמה:</a:t>
            </a:r>
          </a:p>
          <a:p>
            <a:pPr algn="r"/>
            <a:endParaRPr lang="he-IL" sz="1600" dirty="0">
              <a:solidFill>
                <a:srgbClr val="1B5183"/>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srcRect l="8962" r="9461"/>
          <a:stretch/>
        </p:blipFill>
        <p:spPr>
          <a:xfrm>
            <a:off x="795528" y="1090207"/>
            <a:ext cx="1792224" cy="1825052"/>
          </a:xfrm>
          <a:prstGeom prst="rect">
            <a:avLst/>
          </a:prstGeom>
        </p:spPr>
      </p:pic>
      <p:sp>
        <p:nvSpPr>
          <p:cNvPr id="7" name="Title 3"/>
          <p:cNvSpPr txBox="1">
            <a:spLocks/>
          </p:cNvSpPr>
          <p:nvPr/>
        </p:nvSpPr>
        <p:spPr>
          <a:xfrm>
            <a:off x="4393605" y="2641268"/>
            <a:ext cx="7063828" cy="2387932"/>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5900" kern="1200" spc="-100" baseline="0">
                <a:solidFill>
                  <a:srgbClr val="FFFFFF"/>
                </a:solidFill>
                <a:latin typeface="+mj-lt"/>
                <a:ea typeface="+mj-ea"/>
                <a:cs typeface="+mj-cs"/>
              </a:defRPr>
            </a:lvl1pPr>
          </a:lstStyle>
          <a:p>
            <a:r>
              <a:rPr lang="he-IL" sz="3200" dirty="0" smtClean="0">
                <a:solidFill>
                  <a:srgbClr val="1B5183"/>
                </a:solidFill>
                <a:latin typeface="Arial" panose="020B0604020202020204" pitchFamily="34" charset="0"/>
                <a:cs typeface="Arial" panose="020B0604020202020204" pitchFamily="34" charset="0"/>
              </a:rPr>
              <a:t>04-8249973 </a:t>
            </a:r>
            <a:endParaRPr lang="he-IL" sz="3200" dirty="0">
              <a:solidFill>
                <a:srgbClr val="1B5183"/>
              </a:solidFill>
              <a:latin typeface="Arial" panose="020B0604020202020204" pitchFamily="34" charset="0"/>
              <a:cs typeface="Arial" panose="020B0604020202020204" pitchFamily="34" charset="0"/>
            </a:endParaRPr>
          </a:p>
          <a:p>
            <a:endParaRPr lang="he-IL" sz="1800" dirty="0">
              <a:solidFill>
                <a:srgbClr val="1B5183"/>
              </a:solidFill>
              <a:latin typeface="Arial" panose="020B0604020202020204" pitchFamily="34" charset="0"/>
              <a:cs typeface="Arial" panose="020B0604020202020204" pitchFamily="34" charset="0"/>
              <a:hlinkClick r:id="rId3"/>
            </a:endParaRPr>
          </a:p>
          <a:p>
            <a:r>
              <a:rPr lang="en-US" sz="3200" dirty="0" smtClean="0">
                <a:solidFill>
                  <a:srgbClr val="1B5183"/>
                </a:solidFill>
                <a:latin typeface="Arial" panose="020B0604020202020204" pitchFamily="34" charset="0"/>
                <a:cs typeface="Arial" panose="020B0604020202020204" pitchFamily="34" charset="0"/>
                <a:hlinkClick r:id="rId3"/>
              </a:rPr>
              <a:t>enahmani@univ.haifa.ac.il</a:t>
            </a:r>
            <a:endParaRPr lang="en-US" sz="3200" dirty="0">
              <a:solidFill>
                <a:srgbClr val="1B5183"/>
              </a:solidFill>
              <a:latin typeface="Arial" panose="020B0604020202020204" pitchFamily="34" charset="0"/>
              <a:cs typeface="Arial" panose="020B0604020202020204" pitchFamily="34" charset="0"/>
            </a:endParaRPr>
          </a:p>
          <a:p>
            <a:r>
              <a:rPr lang="en-US" sz="1800" dirty="0">
                <a:solidFill>
                  <a:srgbClr val="1B5183"/>
                </a:solidFill>
                <a:latin typeface="Arial" panose="020B0604020202020204" pitchFamily="34" charset="0"/>
                <a:cs typeface="Arial" panose="020B0604020202020204" pitchFamily="34" charset="0"/>
              </a:rPr>
              <a:t> </a:t>
            </a:r>
          </a:p>
          <a:p>
            <a:r>
              <a:rPr lang="en-US" sz="3200" dirty="0">
                <a:solidFill>
                  <a:srgbClr val="1B5183"/>
                </a:solidFill>
                <a:latin typeface="Arial" panose="020B0604020202020204" pitchFamily="34" charset="0"/>
                <a:cs typeface="Arial" panose="020B0604020202020204" pitchFamily="34" charset="0"/>
              </a:rPr>
              <a:t>https://hw.haifa.ac.il/ot-applicants-info/ot-applicants-doc</a:t>
            </a:r>
            <a:endParaRPr lang="he-IL" sz="2400" dirty="0">
              <a:solidFill>
                <a:srgbClr val="1B5183"/>
              </a:solidFill>
              <a:latin typeface="Arial" panose="020B0604020202020204" pitchFamily="34" charset="0"/>
              <a:cs typeface="Arial" panose="020B0604020202020204" pitchFamily="34" charset="0"/>
            </a:endParaRPr>
          </a:p>
        </p:txBody>
      </p:sp>
      <p:pic>
        <p:nvPicPr>
          <p:cNvPr id="9" name="Picture 18" descr="×ª××× × ×§×©××¨×"/>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749040" y="3915961"/>
            <a:ext cx="570479" cy="5704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ª××¦××ª ×ª××× × ×¢×××¨ ×¡×××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54507" y="673023"/>
            <a:ext cx="1882902" cy="26278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grayscl/>
          </a:blip>
          <a:stretch>
            <a:fillRect/>
          </a:stretch>
        </p:blipFill>
        <p:spPr>
          <a:xfrm>
            <a:off x="749808" y="259979"/>
            <a:ext cx="2199132" cy="43301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0615" y="192424"/>
            <a:ext cx="504962" cy="50496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975" y="259979"/>
            <a:ext cx="649401" cy="369854"/>
          </a:xfrm>
          <a:prstGeom prst="rect">
            <a:avLst/>
          </a:prstGeom>
        </p:spPr>
      </p:pic>
      <p:pic>
        <p:nvPicPr>
          <p:cNvPr id="14" name="Picture 13"/>
          <p:cNvPicPr>
            <a:picLocks noChangeAspect="1"/>
          </p:cNvPicPr>
          <p:nvPr/>
        </p:nvPicPr>
        <p:blipFill>
          <a:blip r:embed="rId10"/>
          <a:stretch>
            <a:fillRect/>
          </a:stretch>
        </p:blipFill>
        <p:spPr>
          <a:xfrm>
            <a:off x="786384" y="4806542"/>
            <a:ext cx="1807000" cy="1737742"/>
          </a:xfrm>
          <a:prstGeom prst="rect">
            <a:avLst/>
          </a:prstGeom>
        </p:spPr>
      </p:pic>
      <p:pic>
        <p:nvPicPr>
          <p:cNvPr id="3074" name="Picture 2" descr="×ª××¦××ª ×ª××× × ×¢×××¨ ××××§×× ××××"/>
          <p:cNvPicPr>
            <a:picLocks noChangeAspect="1" noChangeArrowheads="1"/>
          </p:cNvPicPr>
          <p:nvPr/>
        </p:nvPicPr>
        <p:blipFill>
          <a:blip r:embed="rId11">
            <a:duotone>
              <a:schemeClr val="accent1">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659420" y="3257658"/>
            <a:ext cx="734185" cy="5737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3"/>
          <a:stretch>
            <a:fillRect/>
          </a:stretch>
        </p:blipFill>
        <p:spPr>
          <a:xfrm>
            <a:off x="832015" y="2939539"/>
            <a:ext cx="1730210" cy="1801559"/>
          </a:xfrm>
          <a:prstGeom prst="rect">
            <a:avLst/>
          </a:prstGeom>
        </p:spPr>
      </p:pic>
      <p:pic>
        <p:nvPicPr>
          <p:cNvPr id="17" name="Picture 4" descr="×ª××¦××ª ×ª××× × ×¢×××¨ ×¡×××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58700" y="4373194"/>
            <a:ext cx="1874519" cy="26278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ª××¦××ª ×ª××× × ×¢×××¨ ××××§×× ×××¤××"/>
          <p:cNvPicPr>
            <a:picLocks noChangeAspect="1" noChangeArrowheads="1"/>
          </p:cNvPicPr>
          <p:nvPr/>
        </p:nvPicPr>
        <p:blipFill>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767328" y="2561588"/>
            <a:ext cx="570479" cy="5704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ª××¦××ª ×ª××× × ×¢×××¨ ×¡×××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58702" y="2538582"/>
            <a:ext cx="1874519" cy="2627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451914"/>
      </p:ext>
    </p:extLst>
  </p:cSld>
  <p:clrMapOvr>
    <a:masterClrMapping/>
  </p:clrMapOvr>
</p:sld>
</file>

<file path=ppt/theme/theme1.xml><?xml version="1.0" encoding="utf-8"?>
<a:theme xmlns:a="http://schemas.openxmlformats.org/drawingml/2006/main" name="Frame">
  <a:themeElements>
    <a:clrScheme name="Custom 10">
      <a:dk1>
        <a:srgbClr val="000000"/>
      </a:dk1>
      <a:lt1>
        <a:srgbClr val="FFFFFF"/>
      </a:lt1>
      <a:dk2>
        <a:srgbClr val="545454"/>
      </a:dk2>
      <a:lt2>
        <a:srgbClr val="BFBFBF"/>
      </a:lt2>
      <a:accent1>
        <a:srgbClr val="B6D4F0"/>
      </a:accent1>
      <a:accent2>
        <a:srgbClr val="FAB900"/>
      </a:accent2>
      <a:accent3>
        <a:srgbClr val="90BB23"/>
      </a:accent3>
      <a:accent4>
        <a:srgbClr val="EE7008"/>
      </a:accent4>
      <a:accent5>
        <a:srgbClr val="1AB39F"/>
      </a:accent5>
      <a:accent6>
        <a:srgbClr val="D5393D"/>
      </a:accent6>
      <a:hlink>
        <a:srgbClr val="184D7E"/>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
  <TotalTime>1875</TotalTime>
  <Words>582</Words>
  <Application>Microsoft Office PowerPoint</Application>
  <PresentationFormat>מסך רחב</PresentationFormat>
  <Paragraphs>94</Paragraphs>
  <Slides>8</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8</vt:i4>
      </vt:variant>
    </vt:vector>
  </HeadingPairs>
  <TitlesOfParts>
    <vt:vector size="15" baseType="lpstr">
      <vt:lpstr>Arial</vt:lpstr>
      <vt:lpstr>Corbel</vt:lpstr>
      <vt:lpstr>Gisha</vt:lpstr>
      <vt:lpstr>Tahoma</vt:lpstr>
      <vt:lpstr>Times New Roman</vt:lpstr>
      <vt:lpstr>Wingdings 2</vt:lpstr>
      <vt:lpstr>Frame</vt:lpstr>
      <vt:lpstr>תוכנית ללימודים מתקדמים  החוג לריפוי בעיסוק הפקולטה למדעי הרווחה והבריאות</vt:lpstr>
      <vt:lpstr>מנחה</vt:lpstr>
      <vt:lpstr>מנחה</vt:lpstr>
      <vt:lpstr>מנחה</vt:lpstr>
      <vt:lpstr>מנחה</vt:lpstr>
      <vt:lpstr>מנחה</vt:lpstr>
      <vt:lpstr>מנחה</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תום כהן</dc:creator>
  <cp:lastModifiedBy>אפרת נחמני</cp:lastModifiedBy>
  <cp:revision>135</cp:revision>
  <dcterms:created xsi:type="dcterms:W3CDTF">2019-03-13T11:19:23Z</dcterms:created>
  <dcterms:modified xsi:type="dcterms:W3CDTF">2022-01-30T09:47:46Z</dcterms:modified>
</cp:coreProperties>
</file>